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8"/>
  </p:notesMasterIdLst>
  <p:handoutMasterIdLst>
    <p:handoutMasterId r:id="rId29"/>
  </p:handoutMasterIdLst>
  <p:sldIdLst>
    <p:sldId id="273" r:id="rId3"/>
    <p:sldId id="260" r:id="rId4"/>
    <p:sldId id="261" r:id="rId5"/>
    <p:sldId id="275" r:id="rId6"/>
    <p:sldId id="277" r:id="rId7"/>
    <p:sldId id="276" r:id="rId8"/>
    <p:sldId id="278" r:id="rId9"/>
    <p:sldId id="280" r:id="rId10"/>
    <p:sldId id="279" r:id="rId11"/>
    <p:sldId id="285" r:id="rId12"/>
    <p:sldId id="286" r:id="rId13"/>
    <p:sldId id="289" r:id="rId14"/>
    <p:sldId id="291" r:id="rId15"/>
    <p:sldId id="290" r:id="rId16"/>
    <p:sldId id="287" r:id="rId17"/>
    <p:sldId id="288" r:id="rId18"/>
    <p:sldId id="274" r:id="rId19"/>
    <p:sldId id="281" r:id="rId20"/>
    <p:sldId id="282" r:id="rId21"/>
    <p:sldId id="283" r:id="rId22"/>
    <p:sldId id="294" r:id="rId23"/>
    <p:sldId id="284" r:id="rId24"/>
    <p:sldId id="292" r:id="rId25"/>
    <p:sldId id="293" r:id="rId26"/>
    <p:sldId id="26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5" d="100"/>
          <a:sy n="115" d="100"/>
        </p:scale>
        <p:origin x="1242" y="108"/>
      </p:cViewPr>
      <p:guideLst>
        <p:guide pos="2880"/>
        <p:guide orient="horz" pos="2160"/>
      </p:guideLst>
    </p:cSldViewPr>
  </p:slideViewPr>
  <p:notesTextViewPr>
    <p:cViewPr>
      <p:scale>
        <a:sx n="1" d="1"/>
        <a:sy n="1" d="1"/>
      </p:scale>
      <p:origin x="0" y="0"/>
    </p:cViewPr>
  </p:notesTextViewPr>
  <p:notesViewPr>
    <p:cSldViewPr snapToGrid="0">
      <p:cViewPr varScale="1">
        <p:scale>
          <a:sx n="76" d="100"/>
          <a:sy n="76" d="100"/>
        </p:scale>
        <p:origin x="123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ru-RU" smtClean="0"/>
              <a:t>12.09.2025</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lang="ru-RU" smtClean="0"/>
              <a:t>‹#›</a:t>
            </a:fld>
            <a:endParaRPr lang="ru-RU"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ru-RU" smtClean="0"/>
              <a:t>12.09.2025</a:t>
            </a:fld>
            <a:endParaRPr lang="ru-RU" dirty="0"/>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lang="ru-RU" smtClean="0"/>
              <a:t>‹#›</a:t>
            </a:fld>
            <a:endParaRPr lang="ru-RU"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sp>
        <p:nvSpPr>
          <p:cNvPr id="21" name="Прямоугольник 20"/>
          <p:cNvSpPr/>
          <p:nvPr/>
        </p:nvSpPr>
        <p:spPr bwMode="white">
          <a:xfrm>
            <a:off x="0" y="0"/>
            <a:ext cx="9141714" cy="6858000"/>
          </a:xfrm>
          <a:prstGeom prst="rect">
            <a:avLst/>
          </a:prstGeom>
          <a:solidFill>
            <a:schemeClr val="accent1">
              <a:alpha val="2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0" name="Прямоугольник 19"/>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nvGrpSpPr>
          <p:cNvPr id="6" name="Группа 5"/>
          <p:cNvGrpSpPr/>
          <p:nvPr/>
        </p:nvGrpSpPr>
        <p:grpSpPr>
          <a:xfrm>
            <a:off x="0" y="0"/>
            <a:ext cx="9141619" cy="713232"/>
            <a:chOff x="0" y="0"/>
            <a:chExt cx="12188825" cy="713232"/>
          </a:xfrm>
        </p:grpSpPr>
        <p:sp>
          <p:nvSpPr>
            <p:cNvPr id="7" name="Прямоугольник 6"/>
            <p:cNvSpPr/>
            <p:nvPr/>
          </p:nvSpPr>
          <p:spPr>
            <a:xfrm flipV="1">
              <a:off x="0" y="73152"/>
              <a:ext cx="12188825" cy="64008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0" name="Прямоугольник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1" name="Группа 10"/>
          <p:cNvGrpSpPr/>
          <p:nvPr/>
        </p:nvGrpSpPr>
        <p:grpSpPr>
          <a:xfrm>
            <a:off x="0" y="0"/>
            <a:ext cx="534924" cy="6858000"/>
            <a:chOff x="0" y="0"/>
            <a:chExt cx="713232" cy="6858000"/>
          </a:xfrm>
        </p:grpSpPr>
        <p:sp>
          <p:nvSpPr>
            <p:cNvPr id="12" name="Прямоугольник 11"/>
            <p:cNvSpPr/>
            <p:nvPr/>
          </p:nvSpPr>
          <p:spPr>
            <a:xfrm flipH="1">
              <a:off x="73152" y="0"/>
              <a:ext cx="64008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3" name="Прямоугольник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22" name="Группа 21"/>
          <p:cNvGrpSpPr/>
          <p:nvPr/>
        </p:nvGrpSpPr>
        <p:grpSpPr>
          <a:xfrm rot="10800000">
            <a:off x="8609076" y="0"/>
            <a:ext cx="534924" cy="6858000"/>
            <a:chOff x="0" y="0"/>
            <a:chExt cx="713232" cy="6858000"/>
          </a:xfrm>
        </p:grpSpPr>
        <p:sp>
          <p:nvSpPr>
            <p:cNvPr id="23" name="Прямоугольник 22"/>
            <p:cNvSpPr/>
            <p:nvPr/>
          </p:nvSpPr>
          <p:spPr>
            <a:xfrm flipH="1">
              <a:off x="73152" y="0"/>
              <a:ext cx="64008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4" name="Прямоугольник 23"/>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7" name="Группа 16"/>
          <p:cNvGrpSpPr/>
          <p:nvPr/>
        </p:nvGrpSpPr>
        <p:grpSpPr>
          <a:xfrm flipV="1">
            <a:off x="0" y="6144768"/>
            <a:ext cx="9141619" cy="713232"/>
            <a:chOff x="0" y="0"/>
            <a:chExt cx="12188825" cy="713232"/>
          </a:xfrm>
        </p:grpSpPr>
        <p:sp>
          <p:nvSpPr>
            <p:cNvPr id="18" name="Прямоугольник 17"/>
            <p:cNvSpPr/>
            <p:nvPr/>
          </p:nvSpPr>
          <p:spPr>
            <a:xfrm flipV="1">
              <a:off x="0" y="73152"/>
              <a:ext cx="12188825" cy="64008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9" name="Прямоугольник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sp>
        <p:nvSpPr>
          <p:cNvPr id="2" name="Заголовок 1"/>
          <p:cNvSpPr>
            <a:spLocks noGrp="1"/>
          </p:cNvSpPr>
          <p:nvPr>
            <p:ph type="ctrTitle"/>
          </p:nvPr>
        </p:nvSpPr>
        <p:spPr>
          <a:xfrm>
            <a:off x="834390" y="1188720"/>
            <a:ext cx="7475220" cy="25146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834390" y="3749040"/>
            <a:ext cx="747522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E583DDF-CA54-461A-A486-592D2374C532}" type="datetimeFigureOut">
              <a:rPr lang="ru-RU" smtClean="0"/>
              <a:t>12.09.2025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8975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8975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E583DDF-CA54-461A-A486-592D2374C532}" type="datetimeFigureOut">
              <a:rPr lang="ru-RU" smtClean="0"/>
              <a:t>12.09.2025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E583DDF-CA54-461A-A486-592D2374C532}" type="datetimeFigureOut">
              <a:rPr lang="ru-RU" smtClean="0"/>
              <a:t>12.09.2025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Прямоугольник 13"/>
          <p:cNvSpPr/>
          <p:nvPr/>
        </p:nvSpPr>
        <p:spPr bwMode="white">
          <a:xfrm>
            <a:off x="0" y="0"/>
            <a:ext cx="9141714" cy="6858000"/>
          </a:xfrm>
          <a:prstGeom prst="rect">
            <a:avLst/>
          </a:prstGeom>
          <a:solidFill>
            <a:schemeClr val="accent1">
              <a:alpha val="2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5" name="Прямоугольник 14"/>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nvGrpSpPr>
          <p:cNvPr id="8" name="Группа 7"/>
          <p:cNvGrpSpPr/>
          <p:nvPr/>
        </p:nvGrpSpPr>
        <p:grpSpPr>
          <a:xfrm flipV="1">
            <a:off x="0" y="6309360"/>
            <a:ext cx="9141619" cy="548640"/>
            <a:chOff x="0" y="0"/>
            <a:chExt cx="12188825" cy="713232"/>
          </a:xfrm>
        </p:grpSpPr>
        <p:sp>
          <p:nvSpPr>
            <p:cNvPr id="9" name="Прямоугольник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0" name="Прямоугольник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1" name="Группа 10"/>
          <p:cNvGrpSpPr/>
          <p:nvPr/>
        </p:nvGrpSpPr>
        <p:grpSpPr>
          <a:xfrm>
            <a:off x="12552" y="0"/>
            <a:ext cx="9141619" cy="548640"/>
            <a:chOff x="0" y="0"/>
            <a:chExt cx="12188825" cy="713232"/>
          </a:xfrm>
        </p:grpSpPr>
        <p:sp>
          <p:nvSpPr>
            <p:cNvPr id="12" name="Прямоугольник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3" name="Прямоугольник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sp>
        <p:nvSpPr>
          <p:cNvPr id="4" name="Дата 3"/>
          <p:cNvSpPr>
            <a:spLocks noGrp="1"/>
          </p:cNvSpPr>
          <p:nvPr>
            <p:ph type="dt" sz="half" idx="10"/>
          </p:nvPr>
        </p:nvSpPr>
        <p:spPr/>
        <p:txBody>
          <a:bodyPr/>
          <a:lstStyle/>
          <a:p>
            <a:fld id="{9E583DDF-CA54-461A-A486-592D2374C532}" type="datetimeFigureOut">
              <a:rPr lang="ru-RU" smtClean="0"/>
              <a:t>12.09.2025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A8D9AD5-F248-4919-864A-CFD76CC027D6}" type="slidenum">
              <a:rPr lang="ru-RU" smtClean="0"/>
              <a:t>‹#›</a:t>
            </a:fld>
            <a:endParaRPr lang="ru-RU" dirty="0"/>
          </a:p>
        </p:txBody>
      </p:sp>
      <p:sp>
        <p:nvSpPr>
          <p:cNvPr id="2" name="Заголовок 1"/>
          <p:cNvSpPr>
            <a:spLocks noGrp="1"/>
          </p:cNvSpPr>
          <p:nvPr>
            <p:ph type="title"/>
          </p:nvPr>
        </p:nvSpPr>
        <p:spPr>
          <a:xfrm>
            <a:off x="834390" y="1188720"/>
            <a:ext cx="7475220" cy="2514600"/>
          </a:xfrm>
        </p:spPr>
        <p:txBody>
          <a:bodyPr anchor="b">
            <a:normAutofit/>
          </a:bodyPr>
          <a:lstStyle>
            <a:lvl1pPr algn="ctr">
              <a:defRPr sz="5400" b="0">
                <a:solidFill>
                  <a:schemeClr val="tx1">
                    <a:lumMod val="75000"/>
                  </a:schemeClr>
                </a:solidFill>
              </a:defRPr>
            </a:lvl1pPr>
          </a:lstStyle>
          <a:p>
            <a:r>
              <a:rPr lang="ru-RU" smtClean="0"/>
              <a:t>Образец заголовка</a:t>
            </a:r>
            <a:endParaRPr lang="ru-RU" dirty="0"/>
          </a:p>
        </p:txBody>
      </p:sp>
      <p:sp>
        <p:nvSpPr>
          <p:cNvPr id="3" name="Текст 2"/>
          <p:cNvSpPr>
            <a:spLocks noGrp="1"/>
          </p:cNvSpPr>
          <p:nvPr>
            <p:ph type="body" idx="1"/>
          </p:nvPr>
        </p:nvSpPr>
        <p:spPr>
          <a:xfrm>
            <a:off x="834390" y="3749040"/>
            <a:ext cx="747522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673352"/>
            <a:ext cx="3429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673352"/>
            <a:ext cx="3429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0A879FD0-C37A-4F50-8F3B-5FA0D9D0B42F}" type="datetimeFigureOut">
              <a:rPr lang="ru-RU" smtClean="0"/>
              <a:t>12.09.2025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D06EF73-9DB8-4763-865F-2F88181A4732}" type="slidenum">
              <a:rPr lang="ru-RU" smtClean="0"/>
              <a:t>‹#›</a:t>
            </a:fld>
            <a:endParaRPr lang="ru-RU" dirty="0"/>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Текст 2"/>
          <p:cNvSpPr>
            <a:spLocks noGrp="1"/>
          </p:cNvSpPr>
          <p:nvPr>
            <p:ph type="body" idx="1"/>
          </p:nvPr>
        </p:nvSpPr>
        <p:spPr>
          <a:xfrm>
            <a:off x="1005840" y="1600200"/>
            <a:ext cx="3429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441448"/>
            <a:ext cx="3429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600200"/>
            <a:ext cx="3429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441448"/>
            <a:ext cx="3429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E583DDF-CA54-461A-A486-592D2374C532}" type="datetimeFigureOut">
              <a:rPr lang="ru-RU" smtClean="0"/>
              <a:t>12.09.2025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Дата 2"/>
          <p:cNvSpPr>
            <a:spLocks noGrp="1"/>
          </p:cNvSpPr>
          <p:nvPr>
            <p:ph type="dt" sz="half" idx="10"/>
          </p:nvPr>
        </p:nvSpPr>
        <p:spPr/>
        <p:txBody>
          <a:bodyPr/>
          <a:lstStyle/>
          <a:p>
            <a:fld id="{9E583DDF-CA54-461A-A486-592D2374C532}" type="datetimeFigureOut">
              <a:rPr lang="ru-RU" smtClean="0"/>
              <a:t>12.09.2025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bwMode="white">
          <a:xfrm>
            <a:off x="0" y="0"/>
            <a:ext cx="9141714" cy="6858000"/>
          </a:xfrm>
          <a:prstGeom prst="rect">
            <a:avLst/>
          </a:prstGeom>
          <a:solidFill>
            <a:schemeClr val="accent1">
              <a:alpha val="2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6" name="Прямоугольник 5"/>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 name="Дата 1"/>
          <p:cNvSpPr>
            <a:spLocks noGrp="1"/>
          </p:cNvSpPr>
          <p:nvPr>
            <p:ph type="dt" sz="half" idx="10"/>
          </p:nvPr>
        </p:nvSpPr>
        <p:spPr/>
        <p:txBody>
          <a:bodyPr/>
          <a:lstStyle/>
          <a:p>
            <a:fld id="{9E583DDF-CA54-461A-A486-592D2374C532}" type="datetimeFigureOut">
              <a:rPr lang="ru-RU" smtClean="0"/>
              <a:t>12.09.2025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1" name="Прямоугольник 10"/>
          <p:cNvSpPr/>
          <p:nvPr/>
        </p:nvSpPr>
        <p:spPr bwMode="white">
          <a:xfrm>
            <a:off x="0" y="0"/>
            <a:ext cx="9141714" cy="6858000"/>
          </a:xfrm>
          <a:prstGeom prst="rect">
            <a:avLst/>
          </a:prstGeom>
          <a:solidFill>
            <a:schemeClr val="accent1">
              <a:alpha val="2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2" name="Прямоугольник 11"/>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nvGrpSpPr>
          <p:cNvPr id="8" name="Группа 7"/>
          <p:cNvGrpSpPr/>
          <p:nvPr/>
        </p:nvGrpSpPr>
        <p:grpSpPr>
          <a:xfrm>
            <a:off x="0" y="0"/>
            <a:ext cx="9141619" cy="548640"/>
            <a:chOff x="0" y="0"/>
            <a:chExt cx="12188825" cy="713232"/>
          </a:xfrm>
        </p:grpSpPr>
        <p:sp>
          <p:nvSpPr>
            <p:cNvPr id="9" name="Прямоугольник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0" name="Прямоугольник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sp>
        <p:nvSpPr>
          <p:cNvPr id="2" name="Заголовок 1"/>
          <p:cNvSpPr>
            <a:spLocks noGrp="1"/>
          </p:cNvSpPr>
          <p:nvPr>
            <p:ph type="title"/>
          </p:nvPr>
        </p:nvSpPr>
        <p:spPr>
          <a:xfrm>
            <a:off x="6103620" y="1828800"/>
            <a:ext cx="2743200" cy="2286000"/>
          </a:xfrm>
        </p:spPr>
        <p:txBody>
          <a:bodyPr anchor="b">
            <a:normAutofit/>
          </a:bodyPr>
          <a:lstStyle>
            <a:lvl1pPr>
              <a:defRPr sz="3400" b="0"/>
            </a:lvl1pPr>
          </a:lstStyle>
          <a:p>
            <a:r>
              <a:rPr lang="ru-RU" smtClean="0"/>
              <a:t>Образец заголовка</a:t>
            </a:r>
            <a:endParaRPr lang="ru-RU" dirty="0"/>
          </a:p>
        </p:txBody>
      </p:sp>
      <p:sp>
        <p:nvSpPr>
          <p:cNvPr id="3" name="Объект 2"/>
          <p:cNvSpPr>
            <a:spLocks noGrp="1"/>
          </p:cNvSpPr>
          <p:nvPr>
            <p:ph idx="1"/>
          </p:nvPr>
        </p:nvSpPr>
        <p:spPr>
          <a:xfrm>
            <a:off x="411480" y="1005840"/>
            <a:ext cx="541782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103620" y="4206240"/>
            <a:ext cx="27432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E583DDF-CA54-461A-A486-592D2374C532}" type="datetimeFigureOut">
              <a:rPr lang="ru-RU" smtClean="0"/>
              <a:t>12.09.2025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0" name="Прямоугольник 19"/>
          <p:cNvSpPr/>
          <p:nvPr/>
        </p:nvSpPr>
        <p:spPr bwMode="white">
          <a:xfrm>
            <a:off x="0" y="0"/>
            <a:ext cx="9141714" cy="6858000"/>
          </a:xfrm>
          <a:prstGeom prst="rect">
            <a:avLst/>
          </a:prstGeom>
          <a:solidFill>
            <a:schemeClr val="accent1">
              <a:alpha val="2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1" name="Прямоугольник 20"/>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 name="Заголовок 1"/>
          <p:cNvSpPr>
            <a:spLocks noGrp="1"/>
          </p:cNvSpPr>
          <p:nvPr>
            <p:ph type="title"/>
          </p:nvPr>
        </p:nvSpPr>
        <p:spPr>
          <a:xfrm>
            <a:off x="6103620" y="1828800"/>
            <a:ext cx="2743200" cy="22860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411480" y="548640"/>
            <a:ext cx="5006340" cy="5760720"/>
          </a:xfrm>
          <a:solidFill>
            <a:schemeClr val="bg1">
              <a:lumMod val="95000"/>
            </a:schemeClr>
          </a:solidFill>
        </p:spPr>
        <p:txBody>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103620" y="4206240"/>
            <a:ext cx="27432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E583DDF-CA54-461A-A486-592D2374C532}" type="datetimeFigureOut">
              <a:rPr lang="ru-RU" smtClean="0"/>
              <a:t>12.09.2025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A8D9AD5-F248-4919-864A-CFD76CC027D6}" type="slidenum">
              <a:rPr lang="ru-RU" smtClean="0"/>
              <a:t>‹#›</a:t>
            </a:fld>
            <a:endParaRPr lang="ru-RU" dirty="0"/>
          </a:p>
        </p:txBody>
      </p:sp>
      <p:grpSp>
        <p:nvGrpSpPr>
          <p:cNvPr id="8" name="Группа 7"/>
          <p:cNvGrpSpPr/>
          <p:nvPr/>
        </p:nvGrpSpPr>
        <p:grpSpPr>
          <a:xfrm>
            <a:off x="0" y="0"/>
            <a:ext cx="5829300" cy="548640"/>
            <a:chOff x="0" y="0"/>
            <a:chExt cx="12188825" cy="713232"/>
          </a:xfrm>
        </p:grpSpPr>
        <p:sp>
          <p:nvSpPr>
            <p:cNvPr id="9" name="Прямоугольник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0" name="Прямоугольник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1" name="Группа 10"/>
          <p:cNvGrpSpPr/>
          <p:nvPr/>
        </p:nvGrpSpPr>
        <p:grpSpPr>
          <a:xfrm flipV="1">
            <a:off x="0" y="6309360"/>
            <a:ext cx="5829300" cy="548640"/>
            <a:chOff x="0" y="0"/>
            <a:chExt cx="12188825" cy="713232"/>
          </a:xfrm>
        </p:grpSpPr>
        <p:sp>
          <p:nvSpPr>
            <p:cNvPr id="12" name="Прямоугольник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3" name="Прямоугольник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4" name="Группа 13"/>
          <p:cNvGrpSpPr/>
          <p:nvPr/>
        </p:nvGrpSpPr>
        <p:grpSpPr>
          <a:xfrm rot="5400000" flipV="1">
            <a:off x="-3223260" y="3223260"/>
            <a:ext cx="6858000" cy="411480"/>
            <a:chOff x="0" y="0"/>
            <a:chExt cx="12188825" cy="713232"/>
          </a:xfrm>
        </p:grpSpPr>
        <p:sp>
          <p:nvSpPr>
            <p:cNvPr id="15" name="Прямоугольник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6" name="Прямоугольник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7" name="Группа 16"/>
          <p:cNvGrpSpPr/>
          <p:nvPr/>
        </p:nvGrpSpPr>
        <p:grpSpPr>
          <a:xfrm rot="16200000" flipH="1" flipV="1">
            <a:off x="2194559" y="3223261"/>
            <a:ext cx="6858000" cy="411480"/>
            <a:chOff x="0" y="0"/>
            <a:chExt cx="12188825" cy="713232"/>
          </a:xfrm>
        </p:grpSpPr>
        <p:sp>
          <p:nvSpPr>
            <p:cNvPr id="18" name="Прямоугольник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9" name="Прямоугольник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sp>
        <p:nvSpPr>
          <p:cNvPr id="12" name="Прямоугольник 11"/>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9" name="Прямоугольник 8"/>
          <p:cNvSpPr/>
          <p:nvPr/>
        </p:nvSpPr>
        <p:spPr bwMode="auto">
          <a:xfrm>
            <a:off x="0" y="6309360"/>
            <a:ext cx="9141619" cy="50292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0" name="Прямоугольник 9"/>
          <p:cNvSpPr/>
          <p:nvPr/>
        </p:nvSpPr>
        <p:spPr bwMode="auto">
          <a:xfrm>
            <a:off x="0" y="6703256"/>
            <a:ext cx="9141619" cy="154745"/>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 name="Заголовок 1"/>
          <p:cNvSpPr>
            <a:spLocks noGrp="1"/>
          </p:cNvSpPr>
          <p:nvPr>
            <p:ph type="title"/>
          </p:nvPr>
        </p:nvSpPr>
        <p:spPr>
          <a:xfrm>
            <a:off x="1005840" y="438912"/>
            <a:ext cx="7132320"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673352"/>
            <a:ext cx="7132320" cy="43434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391656"/>
            <a:ext cx="72009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ru-RU" smtClean="0"/>
              <a:pPr/>
              <a:t>12.09.2025</a:t>
            </a:fld>
            <a:endParaRPr lang="ru-RU" dirty="0"/>
          </a:p>
        </p:txBody>
      </p:sp>
      <p:sp>
        <p:nvSpPr>
          <p:cNvPr id="5" name="Нижний колонтитул 4"/>
          <p:cNvSpPr>
            <a:spLocks noGrp="1"/>
          </p:cNvSpPr>
          <p:nvPr>
            <p:ph type="ftr" sz="quarter" idx="3"/>
          </p:nvPr>
        </p:nvSpPr>
        <p:spPr>
          <a:xfrm>
            <a:off x="1005840" y="6391656"/>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dirty="0"/>
          </a:p>
        </p:txBody>
      </p:sp>
      <p:sp>
        <p:nvSpPr>
          <p:cNvPr id="6" name="Номер слайда 5"/>
          <p:cNvSpPr>
            <a:spLocks noGrp="1"/>
          </p:cNvSpPr>
          <p:nvPr>
            <p:ph type="sldNum" sz="quarter" idx="4"/>
          </p:nvPr>
        </p:nvSpPr>
        <p:spPr>
          <a:xfrm>
            <a:off x="7658100" y="6391656"/>
            <a:ext cx="48006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lang="ru-RU" smtClean="0"/>
              <a:pPr/>
              <a:t>‹#›</a:t>
            </a:fld>
            <a:endParaRPr lang="ru-RU"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95000"/>
              <a:lumOff val="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000" kern="1200">
          <a:solidFill>
            <a:schemeClr val="tx1">
              <a:lumMod val="75000"/>
              <a:lumOff val="2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buClr>
        <a:buSzPct val="80000"/>
        <a:buFont typeface="Arial" pitchFamily="34" charset="0"/>
        <a:buChar char="•"/>
        <a:defRPr sz="1800" kern="1200">
          <a:solidFill>
            <a:schemeClr val="tx1">
              <a:lumMod val="75000"/>
              <a:lumOff val="25000"/>
            </a:schemeClr>
          </a:solidFill>
          <a:latin typeface="+mn-lt"/>
          <a:ea typeface="+mn-ea"/>
          <a:cs typeface="+mn-cs"/>
        </a:defRPr>
      </a:lvl2pPr>
      <a:lvl3pPr marL="914400" indent="-228600" algn="l" defTabSz="914400" rtl="0" eaLnBrk="1" latinLnBrk="0" hangingPunct="1">
        <a:lnSpc>
          <a:spcPct val="90000"/>
        </a:lnSpc>
        <a:spcBef>
          <a:spcPts val="800"/>
        </a:spcBef>
        <a:buClr>
          <a:schemeClr val="tx1"/>
        </a:buClr>
        <a:buSzPct val="80000"/>
        <a:buFont typeface="Arial" pitchFamily="34" charset="0"/>
        <a:buChar char="•"/>
        <a:defRPr sz="1600" kern="1200">
          <a:solidFill>
            <a:schemeClr val="tx1">
              <a:lumMod val="75000"/>
              <a:lumOff val="25000"/>
            </a:schemeClr>
          </a:solidFill>
          <a:latin typeface="+mn-lt"/>
          <a:ea typeface="+mn-ea"/>
          <a:cs typeface="+mn-cs"/>
        </a:defRPr>
      </a:lvl3pPr>
      <a:lvl4pPr marL="1234440" indent="-228600" algn="l" defTabSz="914400" rtl="0" eaLnBrk="1" latinLnBrk="0" hangingPunct="1">
        <a:lnSpc>
          <a:spcPct val="90000"/>
        </a:lnSpc>
        <a:spcBef>
          <a:spcPts val="800"/>
        </a:spcBef>
        <a:buClr>
          <a:schemeClr val="tx1"/>
        </a:buClr>
        <a:buSzPct val="80000"/>
        <a:buFont typeface="Arial" pitchFamily="34" charset="0"/>
        <a:buChar char="•"/>
        <a:defRPr sz="1400" kern="1200">
          <a:solidFill>
            <a:schemeClr val="tx1">
              <a:lumMod val="75000"/>
              <a:lumOff val="25000"/>
            </a:schemeClr>
          </a:solidFill>
          <a:latin typeface="+mn-lt"/>
          <a:ea typeface="+mn-ea"/>
          <a:cs typeface="+mn-cs"/>
        </a:defRPr>
      </a:lvl4pPr>
      <a:lvl5pPr marL="1554480" indent="-228600" algn="l" defTabSz="914400" rtl="0" eaLnBrk="1" latinLnBrk="0" hangingPunct="1">
        <a:lnSpc>
          <a:spcPct val="90000"/>
        </a:lnSpc>
        <a:spcBef>
          <a:spcPts val="800"/>
        </a:spcBef>
        <a:buClr>
          <a:schemeClr val="tx1"/>
        </a:buClr>
        <a:buSzPct val="80000"/>
        <a:buFont typeface="Arial" pitchFamily="34" charset="0"/>
        <a:buChar char="•"/>
        <a:defRPr sz="1400" kern="1200">
          <a:solidFill>
            <a:schemeClr val="tx1">
              <a:lumMod val="75000"/>
              <a:lumOff val="25000"/>
            </a:schemeClr>
          </a:solidFill>
          <a:latin typeface="+mn-lt"/>
          <a:ea typeface="+mn-ea"/>
          <a:cs typeface="+mn-cs"/>
        </a:defRPr>
      </a:lvl5pPr>
      <a:lvl6pPr marL="1874520" indent="-228600" algn="l" defTabSz="914400" rtl="0" eaLnBrk="1" latinLnBrk="0" hangingPunct="1">
        <a:lnSpc>
          <a:spcPct val="90000"/>
        </a:lnSpc>
        <a:spcBef>
          <a:spcPts val="800"/>
        </a:spcBef>
        <a:buClr>
          <a:schemeClr val="tx1"/>
        </a:buClr>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Clr>
          <a:schemeClr val="tx1"/>
        </a:buClr>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Clr>
          <a:schemeClr val="tx1"/>
        </a:buClr>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Clr>
          <a:schemeClr val="tx1"/>
        </a:buClr>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88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spcBef>
                <a:spcPts val="1"/>
              </a:spcBef>
            </a:pPr>
            <a:r>
              <a:rPr lang="ru-RU" sz="4800" dirty="0">
                <a:solidFill>
                  <a:srgbClr val="000000">
                    <a:lumMod val="95000"/>
                  </a:srgbClr>
                </a:solidFill>
                <a:latin typeface="Constantia"/>
              </a:rPr>
              <a:t>Презентация для старших дошкольников на тему </a:t>
            </a:r>
            <a:r>
              <a:rPr lang="ru-RU" b="1" dirty="0">
                <a:solidFill>
                  <a:srgbClr val="000000">
                    <a:lumMod val="95000"/>
                  </a:srgbClr>
                </a:solidFill>
                <a:latin typeface="Constantia"/>
              </a:rPr>
              <a:t>«Телевидение"</a:t>
            </a:r>
          </a:p>
        </p:txBody>
      </p:sp>
    </p:spTree>
    <p:extLst>
      <p:ext uri="{BB962C8B-B14F-4D97-AF65-F5344CB8AC3E}">
        <p14:creationId xmlns:p14="http://schemas.microsoft.com/office/powerpoint/2010/main" val="210487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38912"/>
            <a:ext cx="9098280" cy="1339088"/>
          </a:xfrm>
        </p:spPr>
        <p:txBody>
          <a:bodyPr>
            <a:normAutofit/>
          </a:bodyPr>
          <a:lstStyle/>
          <a:p>
            <a:r>
              <a:rPr lang="ru-RU" dirty="0" smtClean="0"/>
              <a:t>	Любая передача начинается со сценария. Его пишет </a:t>
            </a:r>
            <a:r>
              <a:rPr lang="ru-RU" b="1" dirty="0" smtClean="0"/>
              <a:t>сценарист</a:t>
            </a:r>
            <a:r>
              <a:rPr lang="ru-RU" dirty="0" smtClean="0"/>
              <a:t>. </a:t>
            </a: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5740" y="2341118"/>
            <a:ext cx="4572000" cy="3026664"/>
          </a:xfrm>
        </p:spPr>
      </p:pic>
      <p:sp>
        <p:nvSpPr>
          <p:cNvPr id="6" name="Объект 5"/>
          <p:cNvSpPr>
            <a:spLocks noGrp="1"/>
          </p:cNvSpPr>
          <p:nvPr>
            <p:ph sz="half" idx="2"/>
          </p:nvPr>
        </p:nvSpPr>
        <p:spPr>
          <a:xfrm>
            <a:off x="4914900" y="2130553"/>
            <a:ext cx="4010025" cy="3684905"/>
          </a:xfrm>
        </p:spPr>
        <p:txBody>
          <a:bodyPr>
            <a:normAutofit/>
          </a:bodyPr>
          <a:lstStyle/>
          <a:p>
            <a:pPr marL="45720" indent="0">
              <a:buNone/>
            </a:pPr>
            <a:r>
              <a:rPr lang="ru-RU" sz="3200" dirty="0">
                <a:solidFill>
                  <a:schemeClr val="tx1"/>
                </a:solidFill>
              </a:rPr>
              <a:t>	Он решает, о чем будет телепередача, кто ее будет вести, о чем рассказывать, кого пригласят в качестве гостей.</a:t>
            </a:r>
          </a:p>
        </p:txBody>
      </p:sp>
    </p:spTree>
    <p:extLst>
      <p:ext uri="{BB962C8B-B14F-4D97-AF65-F5344CB8AC3E}">
        <p14:creationId xmlns:p14="http://schemas.microsoft.com/office/powerpoint/2010/main" val="106465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0999" y="438912"/>
            <a:ext cx="8543925" cy="1088136"/>
          </a:xfrm>
        </p:spPr>
        <p:txBody>
          <a:bodyPr>
            <a:normAutofit/>
          </a:bodyPr>
          <a:lstStyle/>
          <a:p>
            <a:r>
              <a:rPr lang="ru-RU" dirty="0" smtClean="0"/>
              <a:t>	Когда написан замечательный сценарий за работу берется </a:t>
            </a:r>
            <a:r>
              <a:rPr lang="ru-RU" b="1" dirty="0" smtClean="0"/>
              <a:t>режиссер</a:t>
            </a:r>
            <a:r>
              <a:rPr lang="ru-RU" dirty="0" smtClean="0"/>
              <a:t>.</a:t>
            </a:r>
            <a:endParaRPr lang="ru-RU" dirty="0"/>
          </a:p>
        </p:txBody>
      </p:sp>
      <p:sp>
        <p:nvSpPr>
          <p:cNvPr id="4" name="Объект 3"/>
          <p:cNvSpPr>
            <a:spLocks noGrp="1"/>
          </p:cNvSpPr>
          <p:nvPr>
            <p:ph sz="half" idx="2"/>
          </p:nvPr>
        </p:nvSpPr>
        <p:spPr>
          <a:xfrm>
            <a:off x="4754880" y="1673352"/>
            <a:ext cx="4170045" cy="4343400"/>
          </a:xfrm>
        </p:spPr>
        <p:txBody>
          <a:bodyPr>
            <a:normAutofit/>
          </a:bodyPr>
          <a:lstStyle/>
          <a:p>
            <a:pPr marL="45720" indent="0">
              <a:buNone/>
            </a:pPr>
            <a:r>
              <a:rPr lang="ru-RU" sz="2800" dirty="0">
                <a:solidFill>
                  <a:schemeClr val="tx1"/>
                </a:solidFill>
              </a:rPr>
              <a:t>	</a:t>
            </a:r>
            <a:r>
              <a:rPr lang="ru-RU" sz="3200" b="1" dirty="0">
                <a:solidFill>
                  <a:schemeClr val="tx1"/>
                </a:solidFill>
              </a:rPr>
              <a:t>Режиссер</a:t>
            </a:r>
            <a:r>
              <a:rPr lang="ru-RU" sz="3200" dirty="0">
                <a:solidFill>
                  <a:schemeClr val="tx1"/>
                </a:solidFill>
              </a:rPr>
              <a:t> подбирает команду, которая будет работать над телепередачей, занимается постановкой сцен.</a:t>
            </a:r>
          </a:p>
        </p:txBody>
      </p:sp>
      <p:pic>
        <p:nvPicPr>
          <p:cNvPr id="1026" name="Picture 2" descr="Режиссёр-постановщ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8426"/>
            <a:ext cx="4526280" cy="341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03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6700" y="438911"/>
            <a:ext cx="8639175" cy="1304163"/>
          </a:xfrm>
        </p:spPr>
        <p:txBody>
          <a:bodyPr>
            <a:noAutofit/>
          </a:bodyPr>
          <a:lstStyle/>
          <a:p>
            <a:r>
              <a:rPr lang="ru-RU" sz="3200" b="1" dirty="0" smtClean="0"/>
              <a:t>	Диктор </a:t>
            </a:r>
            <a:r>
              <a:rPr lang="ru-RU" sz="3200" dirty="0"/>
              <a:t>– работник телевидения, читающий перед камерой, перед микрофоном текст передачи. </a:t>
            </a:r>
          </a:p>
        </p:txBody>
      </p:sp>
      <p:sp>
        <p:nvSpPr>
          <p:cNvPr id="3" name="Объект 2"/>
          <p:cNvSpPr>
            <a:spLocks noGrp="1"/>
          </p:cNvSpPr>
          <p:nvPr>
            <p:ph sz="half" idx="1"/>
          </p:nvPr>
        </p:nvSpPr>
        <p:spPr>
          <a:xfrm>
            <a:off x="266700" y="2582037"/>
            <a:ext cx="4218940" cy="2111248"/>
          </a:xfrm>
        </p:spPr>
        <p:txBody>
          <a:bodyPr>
            <a:normAutofit/>
          </a:bodyPr>
          <a:lstStyle/>
          <a:p>
            <a:pPr marL="45720" indent="0">
              <a:buNone/>
            </a:pPr>
            <a:r>
              <a:rPr lang="ru-RU" sz="2800" dirty="0">
                <a:solidFill>
                  <a:schemeClr val="tx1"/>
                </a:solidFill>
              </a:rPr>
              <a:t>	Он рассказывает ежедневные новости и поэтому ему нужна красивая, правильная и грамотная речь.</a:t>
            </a:r>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85640" y="2178178"/>
            <a:ext cx="4333875" cy="3739877"/>
          </a:xfrm>
        </p:spPr>
      </p:pic>
    </p:spTree>
    <p:extLst>
      <p:ext uri="{BB962C8B-B14F-4D97-AF65-F5344CB8AC3E}">
        <p14:creationId xmlns:p14="http://schemas.microsoft.com/office/powerpoint/2010/main" val="166898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124" y="591439"/>
            <a:ext cx="8734426" cy="2273998"/>
          </a:xfrm>
        </p:spPr>
        <p:txBody>
          <a:bodyPr>
            <a:normAutofit fontScale="90000"/>
          </a:bodyPr>
          <a:lstStyle/>
          <a:p>
            <a:r>
              <a:rPr lang="ru-RU" b="1" dirty="0" smtClean="0"/>
              <a:t>	Телеведущий</a:t>
            </a:r>
            <a:r>
              <a:rPr lang="ru-RU" dirty="0">
                <a:solidFill>
                  <a:srgbClr val="000000"/>
                </a:solidFill>
                <a:latin typeface="Georgia" panose="02040502050405020303" pitchFamily="18" charset="0"/>
              </a:rPr>
              <a:t> — это работник телекомпании, который ведет </a:t>
            </a:r>
            <a:r>
              <a:rPr lang="ru-RU" dirty="0"/>
              <a:t>новостные, развлекательные и спортивные программы, </a:t>
            </a:r>
            <a:r>
              <a:rPr lang="ru-RU" dirty="0">
                <a:solidFill>
                  <a:srgbClr val="000000"/>
                </a:solidFill>
                <a:latin typeface="Georgia" panose="02040502050405020303" pitchFamily="18" charset="0"/>
              </a:rPr>
              <a:t>общается со зрителями, экспертами, звездами и гостями, развлекает зрителей, </a:t>
            </a:r>
            <a:r>
              <a:rPr lang="ru-RU" dirty="0"/>
              <a:t>комментирует соревнования и матчи</a:t>
            </a:r>
            <a:r>
              <a:rPr lang="ru-RU" dirty="0" smtClean="0"/>
              <a:t>.</a:t>
            </a:r>
            <a:endParaRPr lang="ru-RU" dirty="0"/>
          </a:p>
        </p:txBody>
      </p:sp>
      <p:sp>
        <p:nvSpPr>
          <p:cNvPr id="3" name="Объект 2"/>
          <p:cNvSpPr>
            <a:spLocks noGrp="1"/>
          </p:cNvSpPr>
          <p:nvPr>
            <p:ph sz="half" idx="1"/>
          </p:nvPr>
        </p:nvSpPr>
        <p:spPr>
          <a:xfrm>
            <a:off x="238124" y="3711575"/>
            <a:ext cx="4087495" cy="2298700"/>
          </a:xfrm>
        </p:spPr>
        <p:txBody>
          <a:bodyPr/>
          <a:lstStyle/>
          <a:p>
            <a:pPr marL="45720" indent="0">
              <a:buNone/>
            </a:pPr>
            <a:r>
              <a:rPr lang="ru-RU" dirty="0" smtClean="0">
                <a:solidFill>
                  <a:srgbClr val="000000"/>
                </a:solidFill>
                <a:latin typeface="Georgia" panose="02040502050405020303" pitchFamily="18" charset="0"/>
              </a:rPr>
              <a:t>	</a:t>
            </a:r>
            <a:r>
              <a:rPr lang="ru-RU" i="1" dirty="0">
                <a:solidFill>
                  <a:srgbClr val="000000"/>
                </a:solidFill>
                <a:latin typeface="Georgia" panose="02040502050405020303" pitchFamily="18" charset="0"/>
              </a:rPr>
              <a:t>Екатерина Андреева — </a:t>
            </a:r>
            <a:r>
              <a:rPr lang="ru-RU" i="1" dirty="0" smtClean="0">
                <a:solidFill>
                  <a:srgbClr val="000000"/>
                </a:solidFill>
                <a:latin typeface="Georgia" panose="02040502050405020303" pitchFamily="18" charset="0"/>
              </a:rPr>
              <a:t> </a:t>
            </a:r>
            <a:r>
              <a:rPr lang="ru-RU" i="1" dirty="0">
                <a:solidFill>
                  <a:srgbClr val="000000"/>
                </a:solidFill>
                <a:latin typeface="Georgia" panose="02040502050405020303" pitchFamily="18" charset="0"/>
              </a:rPr>
              <a:t>пришла работать на телевидение. Была диктором программы «Доброе утро», вела новостные передачи, </a:t>
            </a:r>
            <a:r>
              <a:rPr lang="ru-RU" i="1" dirty="0" smtClean="0">
                <a:solidFill>
                  <a:srgbClr val="000000"/>
                </a:solidFill>
                <a:latin typeface="Georgia" panose="02040502050405020303" pitchFamily="18" charset="0"/>
              </a:rPr>
              <a:t>потом </a:t>
            </a:r>
            <a:r>
              <a:rPr lang="ru-RU" i="1" dirty="0">
                <a:solidFill>
                  <a:srgbClr val="000000"/>
                </a:solidFill>
                <a:latin typeface="Georgia" panose="02040502050405020303" pitchFamily="18" charset="0"/>
              </a:rPr>
              <a:t>стала ведущей программы «Время».</a:t>
            </a:r>
            <a:endParaRPr lang="ru-RU" dirty="0"/>
          </a:p>
        </p:txBody>
      </p:sp>
      <p:pic>
        <p:nvPicPr>
          <p:cNvPr id="2050" name="Picture 2" descr="телеведущая Екатерина Андреева"/>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05337" y="2865437"/>
            <a:ext cx="4257675"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95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5840" y="438911"/>
            <a:ext cx="7132320" cy="1234441"/>
          </a:xfrm>
        </p:spPr>
        <p:txBody>
          <a:bodyPr>
            <a:normAutofit fontScale="90000"/>
          </a:bodyPr>
          <a:lstStyle/>
          <a:p>
            <a:r>
              <a:rPr lang="ru-RU" dirty="0" smtClean="0"/>
              <a:t>	Корреспондент – сотрудник, присылающий сообщения с мест событий.</a:t>
            </a: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4468" y="2079316"/>
            <a:ext cx="5097945" cy="3937437"/>
          </a:xfrm>
        </p:spPr>
      </p:pic>
      <p:sp>
        <p:nvSpPr>
          <p:cNvPr id="4" name="Объект 3"/>
          <p:cNvSpPr>
            <a:spLocks noGrp="1"/>
          </p:cNvSpPr>
          <p:nvPr>
            <p:ph sz="half" idx="2"/>
          </p:nvPr>
        </p:nvSpPr>
        <p:spPr>
          <a:xfrm>
            <a:off x="5414010" y="1673353"/>
            <a:ext cx="3429000" cy="4343400"/>
          </a:xfrm>
        </p:spPr>
        <p:txBody>
          <a:bodyPr/>
          <a:lstStyle/>
          <a:p>
            <a:pPr marL="45720" indent="0">
              <a:buNone/>
            </a:pPr>
            <a:r>
              <a:rPr lang="ru-RU" dirty="0" smtClean="0">
                <a:solidFill>
                  <a:schemeClr val="tx1"/>
                </a:solidFill>
              </a:rPr>
              <a:t>	</a:t>
            </a:r>
            <a:r>
              <a:rPr lang="ru-RU" sz="2400" dirty="0">
                <a:solidFill>
                  <a:schemeClr val="tx1"/>
                </a:solidFill>
              </a:rPr>
              <a:t>Профессия корреспондента очень важна и ответственна. Он всегда в разъездах, так как должен рассказать обо всем первым. Он берет интервью у участников событий, ведет телерепортажи, освещает события в жизни общества. </a:t>
            </a:r>
          </a:p>
        </p:txBody>
      </p:sp>
    </p:spTree>
    <p:extLst>
      <p:ext uri="{BB962C8B-B14F-4D97-AF65-F5344CB8AC3E}">
        <p14:creationId xmlns:p14="http://schemas.microsoft.com/office/powerpoint/2010/main" val="180109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Оператор – это человек, который все снимает на видеокамеру.</a:t>
            </a:r>
            <a:endParaRPr lang="ru-RU"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8125" y="2098802"/>
            <a:ext cx="5074280" cy="3644900"/>
          </a:xfrm>
        </p:spPr>
      </p:pic>
      <p:sp>
        <p:nvSpPr>
          <p:cNvPr id="4" name="Объект 3"/>
          <p:cNvSpPr>
            <a:spLocks noGrp="1"/>
          </p:cNvSpPr>
          <p:nvPr>
            <p:ph sz="half" idx="2"/>
          </p:nvPr>
        </p:nvSpPr>
        <p:spPr>
          <a:xfrm>
            <a:off x="5375910" y="1749552"/>
            <a:ext cx="3429000" cy="4343400"/>
          </a:xfrm>
        </p:spPr>
        <p:txBody>
          <a:bodyPr>
            <a:normAutofit fontScale="92500" lnSpcReduction="10000"/>
          </a:bodyPr>
          <a:lstStyle/>
          <a:p>
            <a:pPr marL="45720" indent="0">
              <a:buNone/>
            </a:pPr>
            <a:r>
              <a:rPr lang="ru-RU" dirty="0" smtClean="0"/>
              <a:t>	</a:t>
            </a:r>
            <a:r>
              <a:rPr lang="ru-RU" sz="3200" dirty="0">
                <a:solidFill>
                  <a:schemeClr val="tx1"/>
                </a:solidFill>
              </a:rPr>
              <a:t>Оператор снимает передачу, устанавливает камеры, выбирает место для хорошей видеосъемки, свет. Все, что мы видим по телевизору сняли операторы.</a:t>
            </a:r>
          </a:p>
        </p:txBody>
      </p:sp>
    </p:spTree>
    <p:extLst>
      <p:ext uri="{BB962C8B-B14F-4D97-AF65-F5344CB8AC3E}">
        <p14:creationId xmlns:p14="http://schemas.microsoft.com/office/powerpoint/2010/main" val="213903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75" y="438912"/>
            <a:ext cx="7423785" cy="1088136"/>
          </a:xfrm>
        </p:spPr>
        <p:txBody>
          <a:bodyPr/>
          <a:lstStyle/>
          <a:p>
            <a:r>
              <a:rPr lang="ru-RU" b="1" dirty="0" smtClean="0"/>
              <a:t>	Гример</a:t>
            </a:r>
            <a:r>
              <a:rPr lang="ru-RU" dirty="0" smtClean="0"/>
              <a:t> – накладывает грим на лица актеров.</a:t>
            </a: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02126" y="1973265"/>
            <a:ext cx="4632687" cy="3654675"/>
          </a:xfrm>
        </p:spPr>
      </p:pic>
      <p:sp>
        <p:nvSpPr>
          <p:cNvPr id="4" name="Объект 3"/>
          <p:cNvSpPr>
            <a:spLocks noGrp="1"/>
          </p:cNvSpPr>
          <p:nvPr>
            <p:ph sz="half" idx="2"/>
          </p:nvPr>
        </p:nvSpPr>
        <p:spPr>
          <a:xfrm>
            <a:off x="228600" y="1800352"/>
            <a:ext cx="3848100" cy="4343400"/>
          </a:xfrm>
        </p:spPr>
        <p:txBody>
          <a:bodyPr/>
          <a:lstStyle/>
          <a:p>
            <a:pPr marL="45720" indent="0">
              <a:buNone/>
            </a:pPr>
            <a:r>
              <a:rPr lang="ru-RU" dirty="0" smtClean="0"/>
              <a:t>	</a:t>
            </a:r>
            <a:r>
              <a:rPr lang="ru-RU" sz="2800" dirty="0">
                <a:solidFill>
                  <a:schemeClr val="tx1"/>
                </a:solidFill>
              </a:rPr>
              <a:t>Задача гримера – сделать лицо ведущего и участника телепередачи выразительнее, привлекательнее, устранить мелкие недостатки, жирный блеск кожи.</a:t>
            </a:r>
          </a:p>
        </p:txBody>
      </p:sp>
    </p:spTree>
    <p:extLst>
      <p:ext uri="{BB962C8B-B14F-4D97-AF65-F5344CB8AC3E}">
        <p14:creationId xmlns:p14="http://schemas.microsoft.com/office/powerpoint/2010/main" val="90862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66750" y="438912"/>
            <a:ext cx="7471410" cy="1088136"/>
          </a:xfrm>
        </p:spPr>
        <p:txBody>
          <a:bodyPr/>
          <a:lstStyle/>
          <a:p>
            <a:r>
              <a:rPr lang="ru-RU" sz="3600" dirty="0">
                <a:solidFill>
                  <a:srgbClr val="000000">
                    <a:lumMod val="95000"/>
                    <a:lumOff val="5000"/>
                  </a:srgbClr>
                </a:solidFill>
              </a:rPr>
              <a:t>- Что мы с вами смотрим по телевизору? </a:t>
            </a:r>
            <a:endParaRPr lang="ru-RU" dirty="0"/>
          </a:p>
        </p:txBody>
      </p:sp>
      <p:sp>
        <p:nvSpPr>
          <p:cNvPr id="3" name="Объект 2"/>
          <p:cNvSpPr>
            <a:spLocks noGrp="1"/>
          </p:cNvSpPr>
          <p:nvPr>
            <p:ph sz="half" idx="2"/>
          </p:nvPr>
        </p:nvSpPr>
        <p:spPr>
          <a:xfrm>
            <a:off x="1094740" y="2006600"/>
            <a:ext cx="6954520" cy="2616200"/>
          </a:xfrm>
        </p:spPr>
        <p:txBody>
          <a:bodyPr>
            <a:normAutofit/>
          </a:bodyPr>
          <a:lstStyle/>
          <a:p>
            <a:pPr marL="45720" indent="0">
              <a:lnSpc>
                <a:spcPct val="120000"/>
              </a:lnSpc>
              <a:spcBef>
                <a:spcPts val="0"/>
              </a:spcBef>
              <a:buNone/>
            </a:pPr>
            <a:r>
              <a:rPr lang="ru-RU" sz="3100" dirty="0">
                <a:solidFill>
                  <a:srgbClr val="000000">
                    <a:lumMod val="95000"/>
                    <a:lumOff val="5000"/>
                  </a:srgbClr>
                </a:solidFill>
                <a:ea typeface="+mj-ea"/>
                <a:cs typeface="+mj-cs"/>
              </a:rPr>
              <a:t>Фильмы, новости, рекламу,</a:t>
            </a:r>
            <a:br>
              <a:rPr lang="ru-RU" sz="3100" dirty="0">
                <a:solidFill>
                  <a:srgbClr val="000000">
                    <a:lumMod val="95000"/>
                    <a:lumOff val="5000"/>
                  </a:srgbClr>
                </a:solidFill>
                <a:ea typeface="+mj-ea"/>
                <a:cs typeface="+mj-cs"/>
              </a:rPr>
            </a:br>
            <a:r>
              <a:rPr lang="ru-RU" sz="3100" dirty="0">
                <a:solidFill>
                  <a:srgbClr val="000000">
                    <a:lumMod val="95000"/>
                    <a:lumOff val="5000"/>
                  </a:srgbClr>
                </a:solidFill>
                <a:ea typeface="+mj-ea"/>
                <a:cs typeface="+mj-cs"/>
              </a:rPr>
              <a:t>Музыкальную программу,</a:t>
            </a:r>
            <a:br>
              <a:rPr lang="ru-RU" sz="3100" dirty="0">
                <a:solidFill>
                  <a:srgbClr val="000000">
                    <a:lumMod val="95000"/>
                    <a:lumOff val="5000"/>
                  </a:srgbClr>
                </a:solidFill>
                <a:ea typeface="+mj-ea"/>
                <a:cs typeface="+mj-cs"/>
              </a:rPr>
            </a:br>
            <a:r>
              <a:rPr lang="ru-RU" sz="3100" dirty="0">
                <a:solidFill>
                  <a:srgbClr val="000000">
                    <a:lumMod val="95000"/>
                    <a:lumOff val="5000"/>
                  </a:srgbClr>
                </a:solidFill>
                <a:ea typeface="+mj-ea"/>
                <a:cs typeface="+mj-cs"/>
              </a:rPr>
              <a:t>Шутки, мультики, сюрпризы</a:t>
            </a:r>
            <a:br>
              <a:rPr lang="ru-RU" sz="3100" dirty="0">
                <a:solidFill>
                  <a:srgbClr val="000000">
                    <a:lumMod val="95000"/>
                    <a:lumOff val="5000"/>
                  </a:srgbClr>
                </a:solidFill>
                <a:ea typeface="+mj-ea"/>
                <a:cs typeface="+mj-cs"/>
              </a:rPr>
            </a:br>
            <a:r>
              <a:rPr lang="ru-RU" sz="3100" dirty="0">
                <a:solidFill>
                  <a:srgbClr val="000000">
                    <a:lumMod val="95000"/>
                    <a:lumOff val="5000"/>
                  </a:srgbClr>
                </a:solidFill>
                <a:ea typeface="+mj-ea"/>
                <a:cs typeface="+mj-cs"/>
              </a:rPr>
              <a:t>Нам покажет телевизор.</a:t>
            </a:r>
            <a:endParaRPr lang="ru-RU" dirty="0"/>
          </a:p>
        </p:txBody>
      </p:sp>
      <p:sp>
        <p:nvSpPr>
          <p:cNvPr id="7" name="Текст 6"/>
          <p:cNvSpPr>
            <a:spLocks noGrp="1"/>
          </p:cNvSpPr>
          <p:nvPr>
            <p:ph type="body" sz="quarter" idx="3"/>
          </p:nvPr>
        </p:nvSpPr>
        <p:spPr>
          <a:xfrm>
            <a:off x="228600" y="4518152"/>
            <a:ext cx="8715375" cy="1349248"/>
          </a:xfrm>
        </p:spPr>
        <p:txBody>
          <a:bodyPr>
            <a:normAutofit/>
          </a:bodyPr>
          <a:lstStyle/>
          <a:p>
            <a:r>
              <a:rPr lang="ru-RU" sz="3600" cap="none" dirty="0">
                <a:solidFill>
                  <a:schemeClr val="tx1"/>
                </a:solidFill>
              </a:rPr>
              <a:t>- Какие ваши любимые телепередачи?</a:t>
            </a:r>
          </a:p>
        </p:txBody>
      </p:sp>
    </p:spTree>
    <p:extLst>
      <p:ext uri="{BB962C8B-B14F-4D97-AF65-F5344CB8AC3E}">
        <p14:creationId xmlns:p14="http://schemas.microsoft.com/office/powerpoint/2010/main" val="3625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879" y="348898"/>
            <a:ext cx="5575759" cy="794322"/>
          </a:xfrm>
        </p:spPr>
        <p:txBody>
          <a:bodyPr/>
          <a:lstStyle/>
          <a:p>
            <a:r>
              <a:rPr lang="ru-RU" dirty="0" smtClean="0"/>
              <a:t>Назовите телепередачи.</a:t>
            </a:r>
            <a:endParaRPr lang="ru-RU" dirty="0"/>
          </a:p>
        </p:txBody>
      </p:sp>
      <p:sp>
        <p:nvSpPr>
          <p:cNvPr id="3" name="Текст 2"/>
          <p:cNvSpPr>
            <a:spLocks noGrp="1"/>
          </p:cNvSpPr>
          <p:nvPr>
            <p:ph type="body" idx="1"/>
          </p:nvPr>
        </p:nvSpPr>
        <p:spPr>
          <a:xfrm>
            <a:off x="190500" y="1311086"/>
            <a:ext cx="6008518" cy="2029014"/>
          </a:xfrm>
        </p:spPr>
        <p:txBody>
          <a:bodyPr>
            <a:noAutofit/>
          </a:bodyPr>
          <a:lstStyle/>
          <a:p>
            <a:pPr marL="285750" indent="-285750">
              <a:spcAft>
                <a:spcPts val="600"/>
              </a:spcAft>
              <a:buFont typeface="Wingdings" panose="05000000000000000000" pitchFamily="2" charset="2"/>
              <a:buChar char="Ø"/>
            </a:pPr>
            <a:r>
              <a:rPr lang="ru-RU" dirty="0" smtClean="0">
                <a:solidFill>
                  <a:schemeClr val="tx1"/>
                </a:solidFill>
              </a:rPr>
              <a:t>«В мире животных» ведущий Николай Дроздов</a:t>
            </a:r>
          </a:p>
          <a:p>
            <a:pPr marL="285750" indent="-285750">
              <a:spcAft>
                <a:spcPts val="600"/>
              </a:spcAft>
              <a:buFont typeface="Wingdings" panose="05000000000000000000" pitchFamily="2" charset="2"/>
              <a:buChar char="Ø"/>
            </a:pPr>
            <a:r>
              <a:rPr lang="ru-RU" dirty="0" smtClean="0">
                <a:solidFill>
                  <a:schemeClr val="tx1"/>
                </a:solidFill>
              </a:rPr>
              <a:t> Новости</a:t>
            </a:r>
          </a:p>
          <a:p>
            <a:pPr marL="285750" indent="-285750">
              <a:spcAft>
                <a:spcPts val="600"/>
              </a:spcAft>
              <a:buFont typeface="Wingdings" panose="05000000000000000000" pitchFamily="2" charset="2"/>
              <a:buChar char="Ø"/>
            </a:pPr>
            <a:r>
              <a:rPr lang="ru-RU" dirty="0" smtClean="0">
                <a:solidFill>
                  <a:schemeClr val="tx1"/>
                </a:solidFill>
              </a:rPr>
              <a:t>«Поле чудес» ведущий </a:t>
            </a:r>
            <a:r>
              <a:rPr lang="ru-RU" dirty="0" err="1" smtClean="0">
                <a:solidFill>
                  <a:schemeClr val="tx1"/>
                </a:solidFill>
              </a:rPr>
              <a:t>леонид</a:t>
            </a:r>
            <a:r>
              <a:rPr lang="ru-RU" dirty="0" smtClean="0">
                <a:solidFill>
                  <a:schemeClr val="tx1"/>
                </a:solidFill>
              </a:rPr>
              <a:t> Якубович</a:t>
            </a:r>
          </a:p>
          <a:p>
            <a:pPr marL="285750" indent="-285750">
              <a:spcAft>
                <a:spcPts val="600"/>
              </a:spcAft>
              <a:buFont typeface="Wingdings" panose="05000000000000000000" pitchFamily="2" charset="2"/>
              <a:buChar char="Ø"/>
            </a:pPr>
            <a:r>
              <a:rPr lang="ru-RU" dirty="0" smtClean="0">
                <a:solidFill>
                  <a:schemeClr val="tx1"/>
                </a:solidFill>
              </a:rPr>
              <a:t>«давайте рисовать»</a:t>
            </a:r>
            <a:endParaRPr lang="ru-RU" dirty="0">
              <a:solidFill>
                <a:schemeClr val="tx1"/>
              </a:solidFill>
            </a:endParaRPr>
          </a:p>
        </p:txBody>
      </p:sp>
      <p:pic>
        <p:nvPicPr>
          <p:cNvPr id="8" name="Объект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90499" y="3499296"/>
            <a:ext cx="2821769" cy="2740789"/>
          </a:xfr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045" y="3499295"/>
            <a:ext cx="2906556" cy="2740789"/>
          </a:xfrm>
          <a:prstGeom prst="rect">
            <a:avLst/>
          </a:prstGeom>
        </p:spPr>
      </p:pic>
      <p:pic>
        <p:nvPicPr>
          <p:cNvPr id="16" name="Рисунок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674" y="3522823"/>
            <a:ext cx="2867964" cy="2693732"/>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669" y="746059"/>
            <a:ext cx="3687932" cy="2363461"/>
          </a:xfrm>
          <a:prstGeom prst="rect">
            <a:avLst/>
          </a:prstGeom>
        </p:spPr>
      </p:pic>
    </p:spTree>
    <p:extLst>
      <p:ext uri="{BB962C8B-B14F-4D97-AF65-F5344CB8AC3E}">
        <p14:creationId xmlns:p14="http://schemas.microsoft.com/office/powerpoint/2010/main" val="369732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74" y="208289"/>
            <a:ext cx="4935539" cy="843604"/>
          </a:xfrm>
        </p:spPr>
        <p:txBody>
          <a:bodyPr/>
          <a:lstStyle/>
          <a:p>
            <a:r>
              <a:rPr lang="ru-RU" dirty="0" smtClean="0"/>
              <a:t>Назовите телепередачи</a:t>
            </a:r>
            <a:endParaRPr lang="ru-RU" dirty="0"/>
          </a:p>
        </p:txBody>
      </p:sp>
      <p:sp>
        <p:nvSpPr>
          <p:cNvPr id="3" name="Текст 2"/>
          <p:cNvSpPr>
            <a:spLocks noGrp="1"/>
          </p:cNvSpPr>
          <p:nvPr>
            <p:ph type="body" idx="1"/>
          </p:nvPr>
        </p:nvSpPr>
        <p:spPr>
          <a:xfrm>
            <a:off x="206375" y="1371601"/>
            <a:ext cx="4935539" cy="1828618"/>
          </a:xfrm>
        </p:spPr>
        <p:txBody>
          <a:bodyPr>
            <a:normAutofit/>
          </a:bodyPr>
          <a:lstStyle/>
          <a:p>
            <a:pPr marL="342900" indent="-342900">
              <a:spcAft>
                <a:spcPts val="600"/>
              </a:spcAft>
              <a:buFont typeface="Wingdings" panose="05000000000000000000" pitchFamily="2" charset="2"/>
              <a:buChar char="Ø"/>
            </a:pPr>
            <a:r>
              <a:rPr lang="ru-RU" dirty="0" smtClean="0">
                <a:solidFill>
                  <a:schemeClr val="tx1"/>
                </a:solidFill>
              </a:rPr>
              <a:t>«Умники и умницы»</a:t>
            </a:r>
          </a:p>
          <a:p>
            <a:pPr marL="342900" indent="-342900">
              <a:spcAft>
                <a:spcPts val="600"/>
              </a:spcAft>
              <a:buFont typeface="Wingdings" panose="05000000000000000000" pitchFamily="2" charset="2"/>
              <a:buChar char="Ø"/>
            </a:pPr>
            <a:r>
              <a:rPr lang="ru-RU" dirty="0" smtClean="0">
                <a:solidFill>
                  <a:schemeClr val="tx1"/>
                </a:solidFill>
              </a:rPr>
              <a:t>«Спокойной ночи, малыши!»</a:t>
            </a:r>
          </a:p>
          <a:p>
            <a:pPr marL="342900" indent="-342900">
              <a:spcAft>
                <a:spcPts val="600"/>
              </a:spcAft>
              <a:buFont typeface="Wingdings" panose="05000000000000000000" pitchFamily="2" charset="2"/>
              <a:buChar char="Ø"/>
            </a:pPr>
            <a:r>
              <a:rPr lang="ru-RU" dirty="0" smtClean="0">
                <a:solidFill>
                  <a:schemeClr val="tx1"/>
                </a:solidFill>
              </a:rPr>
              <a:t>Юмористический журнал «Ералаш»</a:t>
            </a:r>
          </a:p>
          <a:p>
            <a:pPr marL="342900" indent="-342900">
              <a:spcAft>
                <a:spcPts val="600"/>
              </a:spcAft>
              <a:buFont typeface="Wingdings" panose="05000000000000000000" pitchFamily="2" charset="2"/>
              <a:buChar char="Ø"/>
            </a:pPr>
            <a:r>
              <a:rPr lang="ru-RU" dirty="0" smtClean="0">
                <a:solidFill>
                  <a:schemeClr val="tx1"/>
                </a:solidFill>
              </a:rPr>
              <a:t>«</a:t>
            </a:r>
            <a:r>
              <a:rPr lang="ru-RU" dirty="0" err="1" smtClean="0">
                <a:solidFill>
                  <a:schemeClr val="tx1"/>
                </a:solidFill>
              </a:rPr>
              <a:t>Смешарики</a:t>
            </a:r>
            <a:r>
              <a:rPr lang="ru-RU" dirty="0" smtClean="0">
                <a:solidFill>
                  <a:schemeClr val="tx1"/>
                </a:solidFill>
              </a:rPr>
              <a:t>»</a:t>
            </a:r>
            <a:endParaRPr lang="ru-RU" dirty="0">
              <a:solidFill>
                <a:schemeClr val="tx1"/>
              </a:solidFill>
            </a:endParaRPr>
          </a:p>
        </p:txBody>
      </p:sp>
      <p:pic>
        <p:nvPicPr>
          <p:cNvPr id="7" name="Объект 6"/>
          <p:cNvPicPr>
            <a:picLocks noGrp="1" noChangeAspect="1"/>
          </p:cNvPicPr>
          <p:nvPr>
            <p:ph sz="quarter" idx="4"/>
          </p:nvPr>
        </p:nvPicPr>
        <p:blipFill>
          <a:blip r:embed="rId2"/>
          <a:stretch>
            <a:fillRect/>
          </a:stretch>
        </p:blipFill>
        <p:spPr>
          <a:xfrm>
            <a:off x="5141914" y="455175"/>
            <a:ext cx="3840161" cy="2761307"/>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264" y="3517902"/>
            <a:ext cx="2714811" cy="2653309"/>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0900" y="3491510"/>
            <a:ext cx="2771775" cy="2679700"/>
          </a:xfrm>
          <a:prstGeom prst="rect">
            <a:avLst/>
          </a:prstGeom>
        </p:spPr>
      </p:pic>
      <p:pic>
        <p:nvPicPr>
          <p:cNvPr id="4098" name="Picture 2" descr="http://ysia.ru/wp-content/uploads/2016/02/maxresdefault-7.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206374" y="3517902"/>
            <a:ext cx="3079937" cy="2653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07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p:cNvSpPr>
            <a:spLocks noGrp="1"/>
          </p:cNvSpPr>
          <p:nvPr>
            <p:ph type="body" idx="1"/>
          </p:nvPr>
        </p:nvSpPr>
        <p:spPr>
          <a:xfrm>
            <a:off x="1311275" y="485775"/>
            <a:ext cx="4279900" cy="758952"/>
          </a:xfrm>
        </p:spPr>
        <p:txBody>
          <a:bodyPr>
            <a:normAutofit/>
          </a:bodyPr>
          <a:lstStyle/>
          <a:p>
            <a:pPr algn="ctr"/>
            <a:r>
              <a:rPr lang="ru-RU" sz="2800" b="1" dirty="0">
                <a:solidFill>
                  <a:schemeClr val="tx1"/>
                </a:solidFill>
              </a:rPr>
              <a:t>Отгадайте загадку:</a:t>
            </a:r>
          </a:p>
        </p:txBody>
      </p:sp>
      <p:sp>
        <p:nvSpPr>
          <p:cNvPr id="5" name="Объект 4"/>
          <p:cNvSpPr>
            <a:spLocks noGrp="1"/>
          </p:cNvSpPr>
          <p:nvPr>
            <p:ph sz="half" idx="2"/>
          </p:nvPr>
        </p:nvSpPr>
        <p:spPr>
          <a:xfrm>
            <a:off x="1536700" y="1524000"/>
            <a:ext cx="6019800" cy="4191000"/>
          </a:xfrm>
        </p:spPr>
        <p:txBody>
          <a:bodyPr>
            <a:normAutofit/>
          </a:bodyPr>
          <a:lstStyle/>
          <a:p>
            <a:pPr marL="45720" indent="0" algn="ctr">
              <a:buNone/>
            </a:pPr>
            <a:r>
              <a:rPr lang="ru-RU" sz="3200" b="1" dirty="0">
                <a:solidFill>
                  <a:schemeClr val="tx1"/>
                </a:solidFill>
              </a:rPr>
              <a:t>Чудеса по вечерам</a:t>
            </a:r>
          </a:p>
          <a:p>
            <a:pPr marL="45720" indent="0" algn="ctr">
              <a:buNone/>
            </a:pPr>
            <a:r>
              <a:rPr lang="ru-RU" sz="3200" b="1" dirty="0">
                <a:solidFill>
                  <a:schemeClr val="tx1"/>
                </a:solidFill>
              </a:rPr>
              <a:t>он показывает нам,</a:t>
            </a:r>
          </a:p>
          <a:p>
            <a:pPr marL="45720" indent="0" algn="ctr">
              <a:buNone/>
            </a:pPr>
            <a:r>
              <a:rPr lang="ru-RU" sz="3200" b="1" dirty="0">
                <a:solidFill>
                  <a:schemeClr val="tx1"/>
                </a:solidFill>
              </a:rPr>
              <a:t>На его, друзья, экране</a:t>
            </a:r>
          </a:p>
          <a:p>
            <a:pPr marL="45720" indent="0" algn="ctr">
              <a:buNone/>
            </a:pPr>
            <a:r>
              <a:rPr lang="ru-RU" sz="3200" b="1" dirty="0">
                <a:solidFill>
                  <a:schemeClr val="tx1"/>
                </a:solidFill>
              </a:rPr>
              <a:t>то моря шумят в тумане,</a:t>
            </a:r>
          </a:p>
          <a:p>
            <a:pPr marL="45720" indent="0" algn="ctr">
              <a:buNone/>
            </a:pPr>
            <a:r>
              <a:rPr lang="ru-RU" sz="3200" b="1" dirty="0">
                <a:solidFill>
                  <a:schemeClr val="tx1"/>
                </a:solidFill>
              </a:rPr>
              <a:t>То плоды качает сад,</a:t>
            </a:r>
          </a:p>
          <a:p>
            <a:pPr marL="45720" indent="0" algn="ctr">
              <a:buNone/>
            </a:pPr>
            <a:r>
              <a:rPr lang="ru-RU" sz="3200" b="1" dirty="0">
                <a:solidFill>
                  <a:schemeClr val="tx1"/>
                </a:solidFill>
              </a:rPr>
              <a:t>есть программы для ребят.</a:t>
            </a:r>
          </a:p>
        </p:txBody>
      </p:sp>
    </p:spTree>
    <p:extLst>
      <p:ext uri="{BB962C8B-B14F-4D97-AF65-F5344CB8AC3E}">
        <p14:creationId xmlns:p14="http://schemas.microsoft.com/office/powerpoint/2010/main" val="134147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5" y="337312"/>
            <a:ext cx="8753476" cy="708660"/>
          </a:xfrm>
        </p:spPr>
        <p:txBody>
          <a:bodyPr/>
          <a:lstStyle/>
          <a:p>
            <a:r>
              <a:rPr lang="ru-RU" b="1" dirty="0" smtClean="0"/>
              <a:t>Какую пользу приносит телевидение?</a:t>
            </a:r>
            <a:endParaRPr lang="ru-RU" b="1" dirty="0"/>
          </a:p>
        </p:txBody>
      </p:sp>
      <p:sp>
        <p:nvSpPr>
          <p:cNvPr id="4" name="Объект 3"/>
          <p:cNvSpPr>
            <a:spLocks noGrp="1"/>
          </p:cNvSpPr>
          <p:nvPr>
            <p:ph sz="half" idx="2"/>
          </p:nvPr>
        </p:nvSpPr>
        <p:spPr>
          <a:xfrm>
            <a:off x="238125" y="1384300"/>
            <a:ext cx="8658226" cy="4641596"/>
          </a:xfrm>
        </p:spPr>
        <p:txBody>
          <a:bodyPr>
            <a:noAutofit/>
          </a:bodyPr>
          <a:lstStyle/>
          <a:p>
            <a:r>
              <a:rPr lang="ru-RU" sz="2400" dirty="0">
                <a:solidFill>
                  <a:schemeClr val="tx1"/>
                </a:solidFill>
              </a:rPr>
              <a:t>Человек получает познавательную и интересную информацию: мы всегда в курсе последних мировых событий, узнаем полезные рецепты и получаем дельные советы. </a:t>
            </a:r>
          </a:p>
          <a:p>
            <a:r>
              <a:rPr lang="ru-RU" sz="2400" dirty="0">
                <a:solidFill>
                  <a:schemeClr val="tx1"/>
                </a:solidFill>
              </a:rPr>
              <a:t>В телевидении есть специальные каналы, предназначенные именно для детского просмотра. Там показывают детские мультфильмы, а также программы, которые помогают понять важность правильного питания, здоровья и физических упражнений, дети изучают правила дорожного движения, учатся рисовать, узнают о животных и путешествиях. Значит, телевизор оказывает помощь в нашем развитии и совершенствовании, расширяет кругозор. </a:t>
            </a:r>
          </a:p>
        </p:txBody>
      </p:sp>
    </p:spTree>
    <p:extLst>
      <p:ext uri="{BB962C8B-B14F-4D97-AF65-F5344CB8AC3E}">
        <p14:creationId xmlns:p14="http://schemas.microsoft.com/office/powerpoint/2010/main" val="299295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 y="438912"/>
            <a:ext cx="9509760" cy="754888"/>
          </a:xfrm>
        </p:spPr>
        <p:txBody>
          <a:bodyPr/>
          <a:lstStyle/>
          <a:p>
            <a:pPr algn="ctr"/>
            <a:r>
              <a:rPr lang="ru-RU" b="1" dirty="0" smtClean="0"/>
              <a:t>Какой </a:t>
            </a:r>
            <a:r>
              <a:rPr lang="ru-RU" b="1" dirty="0"/>
              <a:t>вред приносит телевидение?</a:t>
            </a:r>
          </a:p>
        </p:txBody>
      </p:sp>
      <p:sp>
        <p:nvSpPr>
          <p:cNvPr id="4" name="Объект 3"/>
          <p:cNvSpPr>
            <a:spLocks noGrp="1"/>
          </p:cNvSpPr>
          <p:nvPr>
            <p:ph sz="half" idx="2"/>
          </p:nvPr>
        </p:nvSpPr>
        <p:spPr>
          <a:xfrm>
            <a:off x="276226" y="1282700"/>
            <a:ext cx="5562600" cy="5041900"/>
          </a:xfrm>
        </p:spPr>
        <p:txBody>
          <a:bodyPr>
            <a:normAutofit fontScale="92500" lnSpcReduction="10000"/>
          </a:bodyPr>
          <a:lstStyle/>
          <a:p>
            <a:pPr marL="45720" indent="0">
              <a:buNone/>
            </a:pPr>
            <a:r>
              <a:rPr lang="ru-RU" sz="2400" b="1" dirty="0">
                <a:solidFill>
                  <a:schemeClr val="tx1"/>
                </a:solidFill>
              </a:rPr>
              <a:t>Вред при длительном просмотре телевизора:</a:t>
            </a:r>
          </a:p>
          <a:p>
            <a:r>
              <a:rPr lang="ru-RU" sz="2400" dirty="0">
                <a:solidFill>
                  <a:schemeClr val="tx1"/>
                </a:solidFill>
              </a:rPr>
              <a:t>Нарушение зрения</a:t>
            </a:r>
          </a:p>
          <a:p>
            <a:r>
              <a:rPr lang="ru-RU" sz="2400" dirty="0">
                <a:solidFill>
                  <a:schemeClr val="tx1"/>
                </a:solidFill>
              </a:rPr>
              <a:t>Переутомление, усталость</a:t>
            </a:r>
          </a:p>
          <a:p>
            <a:r>
              <a:rPr lang="ru-RU" sz="2400" dirty="0">
                <a:solidFill>
                  <a:schemeClr val="tx1"/>
                </a:solidFill>
              </a:rPr>
              <a:t>Малоподвижность, ожирение</a:t>
            </a:r>
          </a:p>
          <a:p>
            <a:r>
              <a:rPr lang="ru-RU" sz="2400" dirty="0">
                <a:solidFill>
                  <a:schemeClr val="tx1"/>
                </a:solidFill>
              </a:rPr>
              <a:t>Общение одностороннее, ребенок не является собеседником</a:t>
            </a:r>
          </a:p>
          <a:p>
            <a:r>
              <a:rPr lang="ru-RU" sz="2400" dirty="0">
                <a:solidFill>
                  <a:schemeClr val="tx1"/>
                </a:solidFill>
              </a:rPr>
              <a:t>Проблемы с концентрацией внимания и следовательно с памятью</a:t>
            </a:r>
          </a:p>
          <a:p>
            <a:r>
              <a:rPr lang="ru-RU" sz="2400" dirty="0">
                <a:solidFill>
                  <a:schemeClr val="tx1"/>
                </a:solidFill>
              </a:rPr>
              <a:t>Развитие неврозов </a:t>
            </a:r>
          </a:p>
          <a:p>
            <a:r>
              <a:rPr lang="ru-RU" sz="2400" dirty="0">
                <a:solidFill>
                  <a:schemeClr val="tx1"/>
                </a:solidFill>
              </a:rPr>
              <a:t>Нарушение сна, ребенок плохо засыпает и меньше спит</a:t>
            </a:r>
          </a:p>
          <a:p>
            <a:endParaRPr lang="ru-RU" dirty="0"/>
          </a:p>
        </p:txBody>
      </p:sp>
      <p:pic>
        <p:nvPicPr>
          <p:cNvPr id="7" name="Объект 6"/>
          <p:cNvPicPr>
            <a:picLocks noGrp="1" noChangeAspect="1"/>
          </p:cNvPicPr>
          <p:nvPr>
            <p:ph sz="quarter" idx="4"/>
          </p:nvPr>
        </p:nvPicPr>
        <p:blipFill>
          <a:blip r:embed="rId2"/>
          <a:stretch>
            <a:fillRect/>
          </a:stretch>
        </p:blipFill>
        <p:spPr>
          <a:xfrm>
            <a:off x="5629276" y="2183289"/>
            <a:ext cx="3352799" cy="3240722"/>
          </a:xfrm>
          <a:prstGeom prst="rect">
            <a:avLst/>
          </a:prstGeom>
        </p:spPr>
      </p:pic>
    </p:spTree>
    <p:extLst>
      <p:ext uri="{BB962C8B-B14F-4D97-AF65-F5344CB8AC3E}">
        <p14:creationId xmlns:p14="http://schemas.microsoft.com/office/powerpoint/2010/main" val="374169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174" y="438912"/>
            <a:ext cx="8696325" cy="662940"/>
          </a:xfrm>
        </p:spPr>
        <p:txBody>
          <a:bodyPr/>
          <a:lstStyle/>
          <a:p>
            <a:pPr algn="ctr"/>
            <a:r>
              <a:rPr lang="ru-RU" b="1" dirty="0" smtClean="0"/>
              <a:t>Правила просмотра телевизора</a:t>
            </a:r>
            <a:endParaRPr lang="ru-RU" b="1" dirty="0"/>
          </a:p>
        </p:txBody>
      </p:sp>
      <p:sp>
        <p:nvSpPr>
          <p:cNvPr id="4" name="Объект 3"/>
          <p:cNvSpPr>
            <a:spLocks noGrp="1"/>
          </p:cNvSpPr>
          <p:nvPr>
            <p:ph sz="half" idx="2"/>
          </p:nvPr>
        </p:nvSpPr>
        <p:spPr>
          <a:xfrm>
            <a:off x="257174" y="1184148"/>
            <a:ext cx="8610601" cy="5102352"/>
          </a:xfrm>
        </p:spPr>
        <p:txBody>
          <a:bodyPr>
            <a:normAutofit fontScale="92500" lnSpcReduction="10000"/>
          </a:bodyPr>
          <a:lstStyle/>
          <a:p>
            <a:pPr>
              <a:buFont typeface="Constantia" panose="02030602050306030303" pitchFamily="18" charset="0"/>
              <a:buChar char="!"/>
            </a:pPr>
            <a:r>
              <a:rPr lang="ru-RU" sz="2400" dirty="0">
                <a:solidFill>
                  <a:schemeClr val="tx1"/>
                </a:solidFill>
              </a:rPr>
              <a:t>Не садитесь к экрану слишком близко. Расстояние до телевизора должно быть 2-3 метра.</a:t>
            </a:r>
          </a:p>
          <a:p>
            <a:pPr>
              <a:buFont typeface="Constantia" panose="02030602050306030303" pitchFamily="18" charset="0"/>
              <a:buChar char="!"/>
            </a:pPr>
            <a:r>
              <a:rPr lang="ru-RU" sz="2400" dirty="0">
                <a:solidFill>
                  <a:schemeClr val="tx1"/>
                </a:solidFill>
              </a:rPr>
              <a:t>Обращайте особое внимание на освещение. Телевизор недопустимо смотреть как в полной темноте, так и при ярком свете.</a:t>
            </a:r>
          </a:p>
          <a:p>
            <a:pPr>
              <a:buFont typeface="Constantia" panose="02030602050306030303" pitchFamily="18" charset="0"/>
              <a:buChar char="!"/>
            </a:pPr>
            <a:r>
              <a:rPr lang="ru-RU" sz="2400" dirty="0">
                <a:solidFill>
                  <a:schemeClr val="tx1"/>
                </a:solidFill>
              </a:rPr>
              <a:t>Смотреть телевизор во время приёма пищи крайне не рекомендуется. Вы даже не догадываетесь, что наносите вред своему желудку. </a:t>
            </a:r>
          </a:p>
          <a:p>
            <a:pPr>
              <a:buFont typeface="Constantia" panose="02030602050306030303" pitchFamily="18" charset="0"/>
              <a:buChar char="!"/>
            </a:pPr>
            <a:r>
              <a:rPr lang="ru-RU" sz="2400" dirty="0">
                <a:solidFill>
                  <a:schemeClr val="tx1"/>
                </a:solidFill>
              </a:rPr>
              <a:t>Смотрите только те программы и передачи, которые предназначены для детей.</a:t>
            </a:r>
          </a:p>
          <a:p>
            <a:pPr>
              <a:buFont typeface="Constantia" panose="02030602050306030303" pitchFamily="18" charset="0"/>
              <a:buChar char="!"/>
            </a:pPr>
            <a:r>
              <a:rPr lang="ru-RU" sz="2400" dirty="0">
                <a:solidFill>
                  <a:schemeClr val="tx1"/>
                </a:solidFill>
              </a:rPr>
              <a:t>Дошкольникам можно смотреть телевизор не более  40 минут в день и только вместе со взрослыми. Обсуждайте увиденное.</a:t>
            </a:r>
          </a:p>
          <a:p>
            <a:pPr>
              <a:buFont typeface="Constantia" panose="02030602050306030303" pitchFamily="18" charset="0"/>
              <a:buChar char="!"/>
            </a:pPr>
            <a:r>
              <a:rPr lang="ru-RU" sz="2400" dirty="0">
                <a:solidFill>
                  <a:schemeClr val="tx1"/>
                </a:solidFill>
              </a:rPr>
              <a:t>Смотрите телевизор </a:t>
            </a:r>
            <a:r>
              <a:rPr lang="ru-RU" sz="2400" dirty="0" smtClean="0">
                <a:solidFill>
                  <a:schemeClr val="tx1"/>
                </a:solidFill>
              </a:rPr>
              <a:t>только в </a:t>
            </a:r>
            <a:r>
              <a:rPr lang="ru-RU" sz="2400" dirty="0">
                <a:solidFill>
                  <a:schemeClr val="tx1"/>
                </a:solidFill>
              </a:rPr>
              <a:t>положении сидя.</a:t>
            </a:r>
          </a:p>
        </p:txBody>
      </p:sp>
    </p:spTree>
    <p:extLst>
      <p:ext uri="{BB962C8B-B14F-4D97-AF65-F5344CB8AC3E}">
        <p14:creationId xmlns:p14="http://schemas.microsoft.com/office/powerpoint/2010/main" val="15644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 y="438912"/>
            <a:ext cx="8782052" cy="1275588"/>
          </a:xfrm>
        </p:spPr>
        <p:txBody>
          <a:bodyPr/>
          <a:lstStyle/>
          <a:p>
            <a:pPr algn="ctr"/>
            <a:r>
              <a:rPr lang="ru-RU" b="1" dirty="0" smtClean="0"/>
              <a:t>Найдите ошибки при просмотре телевизора.</a:t>
            </a:r>
            <a:endParaRPr lang="ru-RU" b="1" dirty="0"/>
          </a:p>
        </p:txBody>
      </p:sp>
      <p:pic>
        <p:nvPicPr>
          <p:cNvPr id="7" name="Объект 6"/>
          <p:cNvPicPr>
            <a:picLocks noGrp="1" noChangeAspect="1"/>
          </p:cNvPicPr>
          <p:nvPr>
            <p:ph sz="quarter" idx="4"/>
          </p:nvPr>
        </p:nvPicPr>
        <p:blipFill>
          <a:blip r:embed="rId2"/>
          <a:stretch>
            <a:fillRect/>
          </a:stretch>
        </p:blipFill>
        <p:spPr>
          <a:xfrm>
            <a:off x="4797558" y="2019300"/>
            <a:ext cx="4146418" cy="3737356"/>
          </a:xfrm>
          <a:prstGeom prst="rect">
            <a:avLst/>
          </a:prstGeom>
        </p:spPr>
      </p:pic>
      <p:pic>
        <p:nvPicPr>
          <p:cNvPr id="3074" name="Picture 2" descr="http://toptales.cc/system/uploads/image/file/40462/chncdhaHR0cDovL21hcmtldGl1bS5ydS93cC1jb250ZW50L3VwbG9hZHMvMjAxNi8wMS9zb3ZldHktb2Z0YWxtb2xvZ2Etcm9kaXRlbHlhbV9jODFlNzI4ZDlkNGMyZjYzNmYwNjdmODljYzE0ODYyYy5qcGc_.prx.28aa2735.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61923" y="2019300"/>
            <a:ext cx="4429127" cy="373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51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075" y="737223"/>
            <a:ext cx="5829300" cy="1088136"/>
          </a:xfrm>
        </p:spPr>
        <p:txBody>
          <a:bodyPr/>
          <a:lstStyle/>
          <a:p>
            <a:pPr algn="ctr"/>
            <a:r>
              <a:rPr lang="ru-RU" b="1" dirty="0">
                <a:solidFill>
                  <a:srgbClr val="000000">
                    <a:lumMod val="95000"/>
                    <a:lumOff val="5000"/>
                  </a:srgbClr>
                </a:solidFill>
              </a:rPr>
              <a:t>Найдите ошибки при просмотре телевизора.</a:t>
            </a:r>
            <a:endParaRPr lang="ru-RU" dirty="0"/>
          </a:p>
        </p:txBody>
      </p:sp>
      <p:pic>
        <p:nvPicPr>
          <p:cNvPr id="7" name="Объект 6"/>
          <p:cNvPicPr>
            <a:picLocks noGrp="1" noChangeAspect="1"/>
          </p:cNvPicPr>
          <p:nvPr>
            <p:ph sz="half" idx="2"/>
          </p:nvPr>
        </p:nvPicPr>
        <p:blipFill>
          <a:blip r:embed="rId2"/>
          <a:stretch>
            <a:fillRect/>
          </a:stretch>
        </p:blipFill>
        <p:spPr>
          <a:xfrm>
            <a:off x="219075" y="2460104"/>
            <a:ext cx="3931260" cy="3146611"/>
          </a:xfrm>
          <a:prstGeom prst="rect">
            <a:avLst/>
          </a:prstGeom>
        </p:spPr>
      </p:pic>
      <p:pic>
        <p:nvPicPr>
          <p:cNvPr id="9" name="Рисунок 8"/>
          <p:cNvPicPr>
            <a:picLocks noChangeAspect="1"/>
          </p:cNvPicPr>
          <p:nvPr/>
        </p:nvPicPr>
        <p:blipFill>
          <a:blip r:embed="rId3"/>
          <a:stretch>
            <a:fillRect/>
          </a:stretch>
        </p:blipFill>
        <p:spPr>
          <a:xfrm>
            <a:off x="6140451" y="342545"/>
            <a:ext cx="2803524" cy="2965627"/>
          </a:xfrm>
          <a:prstGeom prst="rect">
            <a:avLst/>
          </a:prstGeom>
        </p:spPr>
      </p:pic>
      <p:pic>
        <p:nvPicPr>
          <p:cNvPr id="8" name="Объект 7"/>
          <p:cNvPicPr>
            <a:picLocks noGrp="1" noChangeAspect="1"/>
          </p:cNvPicPr>
          <p:nvPr>
            <p:ph sz="quarter" idx="4"/>
          </p:nvPr>
        </p:nvPicPr>
        <p:blipFill>
          <a:blip r:embed="rId4"/>
          <a:stretch>
            <a:fillRect/>
          </a:stretch>
        </p:blipFill>
        <p:spPr>
          <a:xfrm>
            <a:off x="4305300" y="3434701"/>
            <a:ext cx="3982064" cy="3048000"/>
          </a:xfrm>
          <a:prstGeom prst="rect">
            <a:avLst/>
          </a:prstGeom>
        </p:spPr>
      </p:pic>
    </p:spTree>
    <p:extLst>
      <p:ext uri="{BB962C8B-B14F-4D97-AF65-F5344CB8AC3E}">
        <p14:creationId xmlns:p14="http://schemas.microsoft.com/office/powerpoint/2010/main" val="227089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876925" y="1076325"/>
            <a:ext cx="3048000" cy="4425315"/>
          </a:xfrm>
        </p:spPr>
        <p:txBody>
          <a:bodyPr>
            <a:normAutofit fontScale="90000"/>
          </a:bodyPr>
          <a:lstStyle/>
          <a:p>
            <a:pPr algn="ctr"/>
            <a:r>
              <a:rPr lang="ru-RU" dirty="0" smtClean="0"/>
              <a:t>Телевидение – величайшее изобретение человечества, но оно не должно заменять живого человеческого общения.</a:t>
            </a:r>
            <a:endParaRPr lang="ru-RU" dirty="0"/>
          </a:p>
        </p:txBody>
      </p:sp>
      <p:pic>
        <p:nvPicPr>
          <p:cNvPr id="2" name="Рисунок 1"/>
          <p:cNvPicPr>
            <a:picLocks noGrp="1" noChangeAspect="1"/>
          </p:cNvPicPr>
          <p:nvPr>
            <p:ph type="pic" idx="1"/>
          </p:nvPr>
        </p:nvPicPr>
        <p:blipFill>
          <a:blip r:embed="rId2"/>
          <a:srcRect l="11374" r="11374"/>
          <a:stretch>
            <a:fillRect/>
          </a:stretch>
        </p:blipFill>
        <p:spPr>
          <a:prstGeom prst="rect">
            <a:avLst/>
          </a:prstGeom>
        </p:spPr>
      </p:pic>
    </p:spTree>
    <p:extLst>
      <p:ext uri="{BB962C8B-B14F-4D97-AF65-F5344CB8AC3E}">
        <p14:creationId xmlns:p14="http://schemas.microsoft.com/office/powerpoint/2010/main" val="15854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marL="45720"/>
            <a:r>
              <a:rPr lang="ru-RU" sz="3600" dirty="0"/>
              <a:t>Это телевизор</a:t>
            </a:r>
            <a:r>
              <a:rPr lang="ru-RU" sz="3600" dirty="0" smtClean="0"/>
              <a:t>.</a:t>
            </a:r>
            <a:r>
              <a:rPr lang="ru-RU" sz="3600" dirty="0"/>
              <a:t/>
            </a:r>
            <a:br>
              <a:rPr lang="ru-RU" sz="3600" dirty="0"/>
            </a:br>
            <a:r>
              <a:rPr lang="ru-RU" sz="3600" dirty="0"/>
              <a:t>- Что такое телевизор?  </a:t>
            </a:r>
          </a:p>
        </p:txBody>
      </p:sp>
      <p:pic>
        <p:nvPicPr>
          <p:cNvPr id="6" name="Объект 5"/>
          <p:cNvPicPr>
            <a:picLocks noGrp="1" noChangeAspect="1"/>
          </p:cNvPicPr>
          <p:nvPr>
            <p:ph sz="half" idx="1"/>
          </p:nvPr>
        </p:nvPicPr>
        <p:blipFill>
          <a:blip r:embed="rId2"/>
          <a:stretch>
            <a:fillRect/>
          </a:stretch>
        </p:blipFill>
        <p:spPr>
          <a:xfrm>
            <a:off x="421995" y="2228850"/>
            <a:ext cx="3975380" cy="3360790"/>
          </a:xfrm>
          <a:prstGeom prst="rect">
            <a:avLst/>
          </a:prstGeom>
        </p:spPr>
      </p:pic>
      <p:sp>
        <p:nvSpPr>
          <p:cNvPr id="3" name="Объект 2"/>
          <p:cNvSpPr>
            <a:spLocks noGrp="1"/>
          </p:cNvSpPr>
          <p:nvPr>
            <p:ph sz="half" idx="2"/>
          </p:nvPr>
        </p:nvSpPr>
        <p:spPr>
          <a:xfrm>
            <a:off x="4775835" y="2228850"/>
            <a:ext cx="3958590" cy="3360790"/>
          </a:xfrm>
        </p:spPr>
        <p:txBody>
          <a:bodyPr/>
          <a:lstStyle/>
          <a:p>
            <a:pPr marL="45720" indent="0">
              <a:buNone/>
            </a:pPr>
            <a:r>
              <a:rPr lang="ru-RU" b="1" dirty="0" smtClean="0"/>
              <a:t>	</a:t>
            </a:r>
            <a:r>
              <a:rPr lang="ru-RU" sz="2800" b="1" dirty="0" smtClean="0">
                <a:solidFill>
                  <a:schemeClr val="tx1"/>
                </a:solidFill>
              </a:rPr>
              <a:t>Телевизор</a:t>
            </a:r>
            <a:r>
              <a:rPr lang="ru-RU" sz="2800" dirty="0" smtClean="0">
                <a:solidFill>
                  <a:schemeClr val="tx1"/>
                </a:solidFill>
              </a:rPr>
              <a:t> </a:t>
            </a:r>
            <a:r>
              <a:rPr lang="ru-RU" sz="2800" dirty="0">
                <a:solidFill>
                  <a:schemeClr val="tx1"/>
                </a:solidFill>
              </a:rPr>
              <a:t>– это особый электроприбор, который передает на расстояние озвученное изображение.</a:t>
            </a:r>
            <a:br>
              <a:rPr lang="ru-RU" sz="2800" dirty="0">
                <a:solidFill>
                  <a:schemeClr val="tx1"/>
                </a:solidFill>
              </a:rPr>
            </a:br>
            <a:endParaRPr lang="ru-RU" sz="2800" dirty="0">
              <a:solidFill>
                <a:schemeClr val="tx1"/>
              </a:solidFill>
            </a:endParaRPr>
          </a:p>
        </p:txBody>
      </p:sp>
    </p:spTree>
    <p:extLst>
      <p:ext uri="{BB962C8B-B14F-4D97-AF65-F5344CB8AC3E}">
        <p14:creationId xmlns:p14="http://schemas.microsoft.com/office/powerpoint/2010/main" val="406481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475" y="438912"/>
            <a:ext cx="8467725" cy="2266188"/>
          </a:xfrm>
        </p:spPr>
        <p:txBody>
          <a:bodyPr>
            <a:normAutofit fontScale="90000"/>
          </a:bodyPr>
          <a:lstStyle/>
          <a:p>
            <a:r>
              <a:rPr lang="ru-RU" dirty="0" smtClean="0"/>
              <a:t>	</a:t>
            </a:r>
            <a:r>
              <a:rPr lang="ru-RU" sz="3200" dirty="0" smtClean="0"/>
              <a:t>Первые телевизоры появились около 100 лет назад и были похожи на большие ящики с очень маленькими экранами и увеличительным стеклом. Изображение у них было черно-белое, маленькое и нечеткое. </a:t>
            </a:r>
            <a:endParaRPr lang="ru-RU" sz="3200" dirty="0"/>
          </a:p>
        </p:txBody>
      </p:sp>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483641" y="3157142"/>
            <a:ext cx="2863198" cy="2623193"/>
          </a:xfrm>
        </p:spPr>
      </p:pic>
      <p:pic>
        <p:nvPicPr>
          <p:cNvPr id="7" name="Рисунок 6"/>
          <p:cNvPicPr>
            <a:picLocks noChangeAspect="1"/>
          </p:cNvPicPr>
          <p:nvPr/>
        </p:nvPicPr>
        <p:blipFill>
          <a:blip r:embed="rId3"/>
          <a:stretch>
            <a:fillRect/>
          </a:stretch>
        </p:blipFill>
        <p:spPr>
          <a:xfrm>
            <a:off x="6445463" y="3156355"/>
            <a:ext cx="2495616" cy="2623979"/>
          </a:xfrm>
          <a:prstGeom prst="rect">
            <a:avLst/>
          </a:prstGeom>
        </p:spPr>
      </p:pic>
      <p:pic>
        <p:nvPicPr>
          <p:cNvPr id="15" name="Объект 14"/>
          <p:cNvPicPr>
            <a:picLocks noGrp="1" noChangeAspect="1"/>
          </p:cNvPicPr>
          <p:nvPr>
            <p:ph sz="half" idx="1"/>
          </p:nvPr>
        </p:nvPicPr>
        <p:blipFill>
          <a:blip r:embed="rId4"/>
          <a:stretch>
            <a:fillRect/>
          </a:stretch>
        </p:blipFill>
        <p:spPr>
          <a:xfrm>
            <a:off x="157148" y="3156356"/>
            <a:ext cx="3128977" cy="2623979"/>
          </a:xfrm>
          <a:prstGeom prst="rect">
            <a:avLst/>
          </a:prstGeom>
        </p:spPr>
      </p:pic>
    </p:spTree>
    <p:extLst>
      <p:ext uri="{BB962C8B-B14F-4D97-AF65-F5344CB8AC3E}">
        <p14:creationId xmlns:p14="http://schemas.microsoft.com/office/powerpoint/2010/main" val="17845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3375" y="438912"/>
            <a:ext cx="8429625" cy="2482088"/>
          </a:xfrm>
        </p:spPr>
        <p:txBody>
          <a:bodyPr>
            <a:normAutofit fontScale="90000"/>
          </a:bodyPr>
          <a:lstStyle/>
          <a:p>
            <a:r>
              <a:rPr lang="ru-RU" sz="2800" dirty="0"/>
              <a:t>	</a:t>
            </a:r>
            <a:r>
              <a:rPr lang="ru-RU" sz="3000" dirty="0"/>
              <a:t>Сегодня инженеры создали плоские телевизоры, которые можно повесить на стену, как картину. Изображение у них цветное, четкое. Программы переключаются с помощью пульта управления. Есть телевизоры с большим экраном – «домашний кинотеатр» и с маленьким экраном для автомобилей.</a:t>
            </a:r>
          </a:p>
        </p:txBody>
      </p:sp>
      <p:pic>
        <p:nvPicPr>
          <p:cNvPr id="5" name="Объект 4"/>
          <p:cNvPicPr>
            <a:picLocks noGrp="1" noChangeAspect="1"/>
          </p:cNvPicPr>
          <p:nvPr>
            <p:ph sz="half" idx="2"/>
          </p:nvPr>
        </p:nvPicPr>
        <p:blipFill>
          <a:blip r:embed="rId2"/>
          <a:stretch>
            <a:fillRect/>
          </a:stretch>
        </p:blipFill>
        <p:spPr>
          <a:xfrm>
            <a:off x="333375" y="3175743"/>
            <a:ext cx="3571875" cy="2907557"/>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224" y="3175743"/>
            <a:ext cx="4676776" cy="2907557"/>
          </a:xfrm>
          <a:prstGeom prst="rect">
            <a:avLst/>
          </a:prstGeom>
        </p:spPr>
      </p:pic>
    </p:spTree>
    <p:extLst>
      <p:ext uri="{BB962C8B-B14F-4D97-AF65-F5344CB8AC3E}">
        <p14:creationId xmlns:p14="http://schemas.microsoft.com/office/powerpoint/2010/main" val="267950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650" y="481838"/>
            <a:ext cx="8696326" cy="1358010"/>
          </a:xfrm>
        </p:spPr>
        <p:txBody>
          <a:bodyPr>
            <a:normAutofit fontScale="90000"/>
          </a:bodyPr>
          <a:lstStyle/>
          <a:p>
            <a:r>
              <a:rPr lang="ru-RU" b="1" dirty="0" smtClean="0"/>
              <a:t>	</a:t>
            </a:r>
            <a:r>
              <a:rPr lang="ru-RU" sz="3300" b="1" dirty="0" smtClean="0"/>
              <a:t>Слово «телевидение» означает «видение на расстоянии», т.е. передача изображения на расстояние.</a:t>
            </a:r>
            <a:endParaRPr lang="ru-RU" sz="3300" b="1" dirty="0"/>
          </a:p>
        </p:txBody>
      </p:sp>
      <p:sp>
        <p:nvSpPr>
          <p:cNvPr id="7" name="Текст 6"/>
          <p:cNvSpPr>
            <a:spLocks noGrp="1"/>
          </p:cNvSpPr>
          <p:nvPr>
            <p:ph type="body" idx="1"/>
          </p:nvPr>
        </p:nvSpPr>
        <p:spPr>
          <a:xfrm>
            <a:off x="171450" y="1909698"/>
            <a:ext cx="4121150" cy="4176776"/>
          </a:xfrm>
        </p:spPr>
        <p:txBody>
          <a:bodyPr>
            <a:normAutofit fontScale="92500" lnSpcReduction="10000"/>
          </a:bodyPr>
          <a:lstStyle/>
          <a:p>
            <a:pPr>
              <a:lnSpc>
                <a:spcPct val="120000"/>
              </a:lnSpc>
            </a:pPr>
            <a:r>
              <a:rPr lang="ru-RU" sz="2800" cap="none" dirty="0"/>
              <a:t>	</a:t>
            </a:r>
            <a:r>
              <a:rPr lang="ru-RU" sz="3000" cap="none" dirty="0">
                <a:solidFill>
                  <a:schemeClr val="tx1"/>
                </a:solidFill>
              </a:rPr>
              <a:t>Все телепередачи делают на телецентрах</a:t>
            </a:r>
            <a:r>
              <a:rPr lang="ru-RU" sz="3000" cap="none" dirty="0" smtClean="0">
                <a:solidFill>
                  <a:schemeClr val="tx1"/>
                </a:solidFill>
              </a:rPr>
              <a:t>.</a:t>
            </a:r>
            <a:endParaRPr lang="ru-RU" sz="3000" cap="none" dirty="0">
              <a:solidFill>
                <a:schemeClr val="tx1"/>
              </a:solidFill>
            </a:endParaRPr>
          </a:p>
          <a:p>
            <a:pPr>
              <a:lnSpc>
                <a:spcPct val="120000"/>
              </a:lnSpc>
            </a:pPr>
            <a:r>
              <a:rPr lang="ru-RU" sz="3000" cap="none" dirty="0">
                <a:solidFill>
                  <a:schemeClr val="tx1"/>
                </a:solidFill>
              </a:rPr>
              <a:t>	В Москве есть телецентр «Останкино», в котором создаются все телепередачи центральных каналов.</a:t>
            </a:r>
          </a:p>
        </p:txBody>
      </p:sp>
      <p:sp>
        <p:nvSpPr>
          <p:cNvPr id="8" name="Текст 7"/>
          <p:cNvSpPr>
            <a:spLocks noGrp="1"/>
          </p:cNvSpPr>
          <p:nvPr>
            <p:ph type="body" sz="quarter" idx="3"/>
          </p:nvPr>
        </p:nvSpPr>
        <p:spPr>
          <a:xfrm>
            <a:off x="4292600" y="5397372"/>
            <a:ext cx="4651376" cy="758952"/>
          </a:xfrm>
        </p:spPr>
        <p:txBody>
          <a:bodyPr>
            <a:normAutofit/>
          </a:bodyPr>
          <a:lstStyle/>
          <a:p>
            <a:pPr algn="ctr"/>
            <a:r>
              <a:rPr lang="ru-RU" sz="2400" dirty="0">
                <a:solidFill>
                  <a:schemeClr val="tx1"/>
                </a:solidFill>
              </a:rPr>
              <a:t>Телецентр «Останкино»</a:t>
            </a:r>
          </a:p>
        </p:txBody>
      </p:sp>
      <p:pic>
        <p:nvPicPr>
          <p:cNvPr id="5" name="Объект 4"/>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292602" y="1909698"/>
            <a:ext cx="4651374" cy="3557524"/>
          </a:xfrm>
        </p:spPr>
      </p:pic>
    </p:spTree>
    <p:extLst>
      <p:ext uri="{BB962C8B-B14F-4D97-AF65-F5344CB8AC3E}">
        <p14:creationId xmlns:p14="http://schemas.microsoft.com/office/powerpoint/2010/main" val="90328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Объект 1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70402" y="3797300"/>
            <a:ext cx="4464050" cy="2730500"/>
          </a:xfrm>
        </p:spPr>
      </p:pic>
      <p:sp>
        <p:nvSpPr>
          <p:cNvPr id="2" name="Заголовок 1"/>
          <p:cNvSpPr>
            <a:spLocks noGrp="1"/>
          </p:cNvSpPr>
          <p:nvPr>
            <p:ph type="title"/>
          </p:nvPr>
        </p:nvSpPr>
        <p:spPr>
          <a:xfrm>
            <a:off x="228599" y="438912"/>
            <a:ext cx="8791575" cy="504063"/>
          </a:xfrm>
        </p:spPr>
        <p:txBody>
          <a:bodyPr>
            <a:noAutofit/>
          </a:bodyPr>
          <a:lstStyle/>
          <a:p>
            <a:r>
              <a:rPr lang="ru-RU" sz="2900" b="1" dirty="0" smtClean="0"/>
              <a:t>Откуда появляется изображение в телевизоре? </a:t>
            </a:r>
            <a:endParaRPr lang="ru-RU" sz="2900" b="1" dirty="0"/>
          </a:p>
        </p:txBody>
      </p:sp>
      <p:sp>
        <p:nvSpPr>
          <p:cNvPr id="9" name="Объект 8"/>
          <p:cNvSpPr>
            <a:spLocks noGrp="1"/>
          </p:cNvSpPr>
          <p:nvPr>
            <p:ph sz="half" idx="1"/>
          </p:nvPr>
        </p:nvSpPr>
        <p:spPr>
          <a:xfrm>
            <a:off x="228600" y="942975"/>
            <a:ext cx="6794227" cy="2854325"/>
          </a:xfrm>
        </p:spPr>
        <p:txBody>
          <a:bodyPr>
            <a:normAutofit fontScale="32500" lnSpcReduction="20000"/>
          </a:bodyPr>
          <a:lstStyle/>
          <a:p>
            <a:pPr marL="45720" indent="0">
              <a:lnSpc>
                <a:spcPct val="140000"/>
              </a:lnSpc>
              <a:spcBef>
                <a:spcPts val="0"/>
              </a:spcBef>
              <a:spcAft>
                <a:spcPts val="600"/>
              </a:spcAft>
              <a:buNone/>
            </a:pPr>
            <a:r>
              <a:rPr lang="ru-RU" sz="2800" dirty="0"/>
              <a:t>	</a:t>
            </a:r>
            <a:r>
              <a:rPr lang="ru-RU" sz="5500" dirty="0">
                <a:solidFill>
                  <a:schemeClr val="tx1"/>
                </a:solidFill>
              </a:rPr>
              <a:t>Картинка, которую мы видим, создаётся в телецентрах, превращается в сигнал и с помощью мощных передающих станций транслируется по всей стране. Этот сигнал улавливает антенна, стоящая на крыше дома. От антенны сигнал по проводам поступает в телевизор. </a:t>
            </a:r>
          </a:p>
          <a:p>
            <a:pPr marL="45720" indent="0">
              <a:lnSpc>
                <a:spcPct val="140000"/>
              </a:lnSpc>
              <a:spcBef>
                <a:spcPts val="0"/>
              </a:spcBef>
              <a:spcAft>
                <a:spcPts val="600"/>
              </a:spcAft>
              <a:buNone/>
            </a:pPr>
            <a:r>
              <a:rPr lang="ru-RU" sz="5500" dirty="0">
                <a:solidFill>
                  <a:schemeClr val="tx1"/>
                </a:solidFill>
              </a:rPr>
              <a:t>	Передача телевизионных сигналов в любую точку нашей страны обеспечивается с помощью искусственных спутников Земли.</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80" y="4228910"/>
            <a:ext cx="3103920" cy="1663701"/>
          </a:xfrm>
          <a:prstGeom prst="rect">
            <a:avLst/>
          </a:prstGeom>
        </p:spPr>
      </p:pic>
      <p:pic>
        <p:nvPicPr>
          <p:cNvPr id="16" name="Рисунок 15"/>
          <p:cNvPicPr>
            <a:picLocks noChangeAspect="1"/>
          </p:cNvPicPr>
          <p:nvPr/>
        </p:nvPicPr>
        <p:blipFill>
          <a:blip r:embed="rId4"/>
          <a:stretch>
            <a:fillRect/>
          </a:stretch>
        </p:blipFill>
        <p:spPr>
          <a:xfrm>
            <a:off x="7022827" y="1066800"/>
            <a:ext cx="1914800" cy="2536136"/>
          </a:xfrm>
          <a:prstGeom prst="rect">
            <a:avLst/>
          </a:prstGeom>
        </p:spPr>
      </p:pic>
    </p:spTree>
    <p:extLst>
      <p:ext uri="{BB962C8B-B14F-4D97-AF65-F5344CB8AC3E}">
        <p14:creationId xmlns:p14="http://schemas.microsoft.com/office/powerpoint/2010/main" val="249952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6700" y="438912"/>
            <a:ext cx="8658225" cy="1412113"/>
          </a:xfrm>
        </p:spPr>
        <p:txBody>
          <a:bodyPr>
            <a:normAutofit fontScale="90000"/>
          </a:bodyPr>
          <a:lstStyle/>
          <a:p>
            <a:r>
              <a:rPr lang="ru-RU" dirty="0" smtClean="0"/>
              <a:t>	</a:t>
            </a:r>
            <a:r>
              <a:rPr lang="ru-RU" sz="2200" dirty="0"/>
              <a:t>Первая передающая станция в нашей стране работала на телебашне на Шаболовке. Когда ее мощности стало не хватать построили Останкинскую телебашню. Это главная телебашня России, на ней расположены мощные передающие антенны, через которые во все уголки нашей страны передаются телевизионные передачи.  </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15976" y="1851025"/>
            <a:ext cx="3262518" cy="4702257"/>
          </a:xfrm>
        </p:spPr>
      </p:pic>
      <p:pic>
        <p:nvPicPr>
          <p:cNvPr id="6" name="Объект 5"/>
          <p:cNvPicPr>
            <a:picLocks noGrp="1" noChangeAspect="1"/>
          </p:cNvPicPr>
          <p:nvPr>
            <p:ph sz="half" idx="2"/>
          </p:nvPr>
        </p:nvPicPr>
        <p:blipFill>
          <a:blip r:embed="rId3"/>
          <a:stretch>
            <a:fillRect/>
          </a:stretch>
        </p:blipFill>
        <p:spPr>
          <a:xfrm>
            <a:off x="4991100" y="1851023"/>
            <a:ext cx="3289300" cy="4702259"/>
          </a:xfrm>
          <a:prstGeom prst="rect">
            <a:avLst/>
          </a:prstGeom>
        </p:spPr>
      </p:pic>
    </p:spTree>
    <p:extLst>
      <p:ext uri="{BB962C8B-B14F-4D97-AF65-F5344CB8AC3E}">
        <p14:creationId xmlns:p14="http://schemas.microsoft.com/office/powerpoint/2010/main" val="172465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850" y="527812"/>
            <a:ext cx="4895850" cy="1224788"/>
          </a:xfrm>
        </p:spPr>
        <p:txBody>
          <a:bodyPr>
            <a:normAutofit fontScale="90000"/>
          </a:bodyPr>
          <a:lstStyle/>
          <a:p>
            <a:r>
              <a:rPr lang="ru-RU" b="1" dirty="0" smtClean="0"/>
              <a:t>Люди </a:t>
            </a:r>
            <a:r>
              <a:rPr lang="ru-RU" b="1" dirty="0"/>
              <a:t>каких профессий работают на </a:t>
            </a:r>
            <a:r>
              <a:rPr lang="ru-RU" b="1" dirty="0" smtClean="0"/>
              <a:t>телевидении?</a:t>
            </a:r>
            <a:endParaRPr lang="ru-RU" b="1"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0974" y="2349500"/>
            <a:ext cx="4857751" cy="359038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19700" y="3238331"/>
            <a:ext cx="3724276" cy="3046911"/>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700" y="289264"/>
            <a:ext cx="3724276" cy="2710519"/>
          </a:xfrm>
          <a:prstGeom prst="rect">
            <a:avLst/>
          </a:prstGeom>
        </p:spPr>
      </p:pic>
    </p:spTree>
    <p:extLst>
      <p:ext uri="{BB962C8B-B14F-4D97-AF65-F5344CB8AC3E}">
        <p14:creationId xmlns:p14="http://schemas.microsoft.com/office/powerpoint/2010/main" val="210091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Blue 16x9">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Constantia">
      <a:maj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eerBlue_16x9_TP103213468.potx" id="{795C9D24-946E-479E-98BC-E76F6FD00CB9}" vid="{0450AFF2-757E-4C08-8EF6-75D00FE7A190}"/>
    </a:ext>
  </a:extLst>
</a:theme>
</file>

<file path=ppt/theme/theme2.xml><?xml version="1.0" encoding="utf-8"?>
<a:theme xmlns:a="http://schemas.openxmlformats.org/drawingml/2006/main" name="Office Theme">
  <a:themeElements>
    <a:clrScheme name="Sheer Blue">
      <a:dk1>
        <a:srgbClr val="000000"/>
      </a:dk1>
      <a:lt1>
        <a:sysClr val="window" lastClr="FFFFFF"/>
      </a:lt1>
      <a:dk2>
        <a:srgbClr val="323232"/>
      </a:dk2>
      <a:lt2>
        <a:srgbClr val="E5E8E8"/>
      </a:lt2>
      <a:accent1>
        <a:srgbClr val="14B4CA"/>
      </a:accent1>
      <a:accent2>
        <a:srgbClr val="F98A37"/>
      </a:accent2>
      <a:accent3>
        <a:srgbClr val="83C546"/>
      </a:accent3>
      <a:accent4>
        <a:srgbClr val="FFD937"/>
      </a:accent4>
      <a:accent5>
        <a:srgbClr val="6D79D1"/>
      </a:accent5>
      <a:accent6>
        <a:srgbClr val="E4607C"/>
      </a:accent6>
      <a:hlink>
        <a:srgbClr val="88CACA"/>
      </a:hlink>
      <a:folHlink>
        <a:srgbClr val="91A7CA"/>
      </a:folHlink>
    </a:clrScheme>
    <a:fontScheme name="Constantia">
      <a:maj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Blue">
      <a:dk1>
        <a:srgbClr val="000000"/>
      </a:dk1>
      <a:lt1>
        <a:sysClr val="window" lastClr="FFFFFF"/>
      </a:lt1>
      <a:dk2>
        <a:srgbClr val="323232"/>
      </a:dk2>
      <a:lt2>
        <a:srgbClr val="E5E8E8"/>
      </a:lt2>
      <a:accent1>
        <a:srgbClr val="14B4CA"/>
      </a:accent1>
      <a:accent2>
        <a:srgbClr val="F98A37"/>
      </a:accent2>
      <a:accent3>
        <a:srgbClr val="83C546"/>
      </a:accent3>
      <a:accent4>
        <a:srgbClr val="FFD937"/>
      </a:accent4>
      <a:accent5>
        <a:srgbClr val="6D79D1"/>
      </a:accent5>
      <a:accent6>
        <a:srgbClr val="E4607C"/>
      </a:accent6>
      <a:hlink>
        <a:srgbClr val="88CACA"/>
      </a:hlink>
      <a:folHlink>
        <a:srgbClr val="91A7CA"/>
      </a:folHlink>
    </a:clrScheme>
    <a:fontScheme name="Constantia">
      <a:maj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BAE80E2-BC63-4DD4-B0C8-1971B89A2F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Оформление презентации в синих тонах (широкоэкранное)</Template>
  <TotalTime>0</TotalTime>
  <Words>921</Words>
  <Application>Microsoft Office PowerPoint</Application>
  <PresentationFormat>Экран (4:3)</PresentationFormat>
  <Paragraphs>70</Paragraphs>
  <Slides>25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Constantia</vt:lpstr>
      <vt:lpstr>Georgia</vt:lpstr>
      <vt:lpstr>Wingdings</vt:lpstr>
      <vt:lpstr>Sheer Blue 16x9</vt:lpstr>
      <vt:lpstr>Презентация для старших дошкольников на тему «Телевидение"</vt:lpstr>
      <vt:lpstr>Презентация PowerPoint</vt:lpstr>
      <vt:lpstr>Это телевизор. - Что такое телевизор?  </vt:lpstr>
      <vt:lpstr> Первые телевизоры появились около 100 лет назад и были похожи на большие ящики с очень маленькими экранами и увеличительным стеклом. Изображение у них было черно-белое, маленькое и нечеткое. </vt:lpstr>
      <vt:lpstr> Сегодня инженеры создали плоские телевизоры, которые можно повесить на стену, как картину. Изображение у них цветное, четкое. Программы переключаются с помощью пульта управления. Есть телевизоры с большим экраном – «домашний кинотеатр» и с маленьким экраном для автомобилей.</vt:lpstr>
      <vt:lpstr> Слово «телевидение» означает «видение на расстоянии», т.е. передача изображения на расстояние.</vt:lpstr>
      <vt:lpstr>Откуда появляется изображение в телевизоре? </vt:lpstr>
      <vt:lpstr> Первая передающая станция в нашей стране работала на телебашне на Шаболовке. Когда ее мощности стало не хватать построили Останкинскую телебашню. Это главная телебашня России, на ней расположены мощные передающие антенны, через которые во все уголки нашей страны передаются телевизионные передачи.  </vt:lpstr>
      <vt:lpstr>Люди каких профессий работают на телевидении?</vt:lpstr>
      <vt:lpstr> Любая передача начинается со сценария. Его пишет сценарист. </vt:lpstr>
      <vt:lpstr> Когда написан замечательный сценарий за работу берется режиссер.</vt:lpstr>
      <vt:lpstr> Диктор – работник телевидения, читающий перед камерой, перед микрофоном текст передачи. </vt:lpstr>
      <vt:lpstr> Телеведущий — это работник телекомпании, который ведет новостные, развлекательные и спортивные программы, общается со зрителями, экспертами, звездами и гостями, развлекает зрителей, комментирует соревнования и матчи.</vt:lpstr>
      <vt:lpstr> Корреспондент – сотрудник, присылающий сообщения с мест событий.</vt:lpstr>
      <vt:lpstr>Оператор – это человек, который все снимает на видеокамеру.</vt:lpstr>
      <vt:lpstr> Гример – накладывает грим на лица актеров.</vt:lpstr>
      <vt:lpstr>- Что мы с вами смотрим по телевизору? </vt:lpstr>
      <vt:lpstr>Назовите телепередачи.</vt:lpstr>
      <vt:lpstr>Назовите телепередачи</vt:lpstr>
      <vt:lpstr>Какую пользу приносит телевидение?</vt:lpstr>
      <vt:lpstr>Какой вред приносит телевидение?</vt:lpstr>
      <vt:lpstr>Правила просмотра телевизора</vt:lpstr>
      <vt:lpstr>Найдите ошибки при просмотре телевизора.</vt:lpstr>
      <vt:lpstr>Найдите ошибки при просмотре телевизора.</vt:lpstr>
      <vt:lpstr>Телевидение – величайшее изобретение человечества, но оно не должно заменять живого человеческого общения.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2018-02-25T10:16:07Z</dcterms:created>
  <dcterms:modified xsi:type="dcterms:W3CDTF">2025-09-12T04:52:44Z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TC032134699991</vt:lpwstr>
  </property>
</Properties>
</file>