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8" r:id="rId2"/>
    <p:sldId id="257" r:id="rId3"/>
    <p:sldId id="269" r:id="rId4"/>
    <p:sldId id="259" r:id="rId5"/>
    <p:sldId id="260" r:id="rId6"/>
    <p:sldId id="270" r:id="rId7"/>
    <p:sldId id="266" r:id="rId8"/>
    <p:sldId id="271" r:id="rId9"/>
    <p:sldId id="261" r:id="rId10"/>
    <p:sldId id="267" r:id="rId11"/>
    <p:sldId id="262" r:id="rId12"/>
    <p:sldId id="263" r:id="rId13"/>
    <p:sldId id="265" r:id="rId14"/>
    <p:sldId id="264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4A993-B5AC-40FA-B6C9-EF7A536FF2F9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64FF19-BE09-429A-97E2-C08663E3C9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614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4FF19-BE09-429A-97E2-C08663E3C97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292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4FF19-BE09-429A-97E2-C08663E3C97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167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advClick="0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7A25E95-95C6-4815-9A71-28D67A6033DF}" type="datetimeFigureOut">
              <a:rPr lang="ru-RU" smtClean="0"/>
              <a:pPr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8D773D3-BCFC-4EFB-AD31-453B65A158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1000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9140000">
            <a:off x="913547" y="2097055"/>
            <a:ext cx="5735644" cy="1089427"/>
          </a:xfrm>
        </p:spPr>
        <p:txBody>
          <a:bodyPr/>
          <a:lstStyle/>
          <a:p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Презентация 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Моя будущая профессия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”.</a:t>
            </a:r>
            <a:endParaRPr 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068960"/>
            <a:ext cx="4754240" cy="3263017"/>
          </a:xfrm>
        </p:spPr>
      </p:pic>
    </p:spTree>
    <p:extLst>
      <p:ext uri="{BB962C8B-B14F-4D97-AF65-F5344CB8AC3E}">
        <p14:creationId xmlns:p14="http://schemas.microsoft.com/office/powerpoint/2010/main" val="348328044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Плюсы и минусы профессии</a:t>
            </a:r>
            <a:r>
              <a:rPr lang="en-US" sz="3600" dirty="0" smtClean="0">
                <a:solidFill>
                  <a:srgbClr val="002060"/>
                </a:solidFill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00628"/>
            <a:ext cx="8280920" cy="3579849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Плюсы</a:t>
            </a:r>
            <a:r>
              <a:rPr lang="ru-RU" sz="2000" dirty="0">
                <a:solidFill>
                  <a:srgbClr val="FF0000"/>
                </a:solidFill>
              </a:rPr>
              <a:t>:</a:t>
            </a:r>
          </a:p>
          <a:p>
            <a:pPr>
              <a:buFont typeface="Arial"/>
              <a:buChar char="•"/>
            </a:pPr>
            <a:r>
              <a:rPr lang="ru-RU" sz="2000" dirty="0"/>
              <a:t>Общение с социально-значимыми персонажами.</a:t>
            </a:r>
          </a:p>
          <a:p>
            <a:pPr>
              <a:buFont typeface="Arial"/>
              <a:buChar char="•"/>
            </a:pPr>
            <a:r>
              <a:rPr lang="ru-RU" sz="2000" dirty="0"/>
              <a:t>Возможность самому обрести статус социально-значимого.</a:t>
            </a:r>
          </a:p>
          <a:p>
            <a:pPr>
              <a:buFont typeface="Arial"/>
              <a:buChar char="•"/>
            </a:pPr>
            <a:r>
              <a:rPr lang="ru-RU" sz="2000" dirty="0"/>
              <a:t>Высокие гонорары (у известных ведущих).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Минусы:</a:t>
            </a:r>
          </a:p>
          <a:p>
            <a:pPr>
              <a:buFont typeface="Arial"/>
              <a:buChar char="•"/>
            </a:pPr>
            <a:r>
              <a:rPr lang="ru-RU" sz="2000" dirty="0"/>
              <a:t>Отказ от приватности и пристальное внимание поклонников.</a:t>
            </a:r>
          </a:p>
          <a:p>
            <a:pPr>
              <a:buFont typeface="Arial"/>
              <a:buChar char="•"/>
            </a:pPr>
            <a:r>
              <a:rPr lang="ru-RU" sz="2000" dirty="0"/>
              <a:t>Необходимость всегда быть в рабочей форме.</a:t>
            </a:r>
          </a:p>
          <a:p>
            <a:pPr>
              <a:buFont typeface="Arial"/>
              <a:buChar char="•"/>
            </a:pPr>
            <a:r>
              <a:rPr lang="ru-RU" sz="2000" dirty="0"/>
              <a:t>Серьёзные психологические нагрузки.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74671763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4176464" cy="371246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1500" dirty="0" smtClean="0">
                <a:solidFill>
                  <a:srgbClr val="000000"/>
                </a:solidFill>
              </a:rPr>
              <a:t>       </a:t>
            </a:r>
            <a:r>
              <a:rPr lang="ru-RU" sz="1500" dirty="0" smtClean="0">
                <a:solidFill>
                  <a:srgbClr val="000000"/>
                </a:solidFill>
              </a:rPr>
              <a:t>        </a:t>
            </a:r>
            <a:r>
              <a:rPr lang="ru-RU" sz="2400" dirty="0" smtClean="0">
                <a:solidFill>
                  <a:srgbClr val="000000"/>
                </a:solidFill>
              </a:rPr>
              <a:t>Практически </a:t>
            </a:r>
            <a:r>
              <a:rPr lang="ru-RU" sz="2400" dirty="0">
                <a:solidFill>
                  <a:srgbClr val="000000"/>
                </a:solidFill>
              </a:rPr>
              <a:t>все </a:t>
            </a:r>
            <a:r>
              <a:rPr lang="ru-RU" sz="2400" dirty="0" smtClean="0">
                <a:solidFill>
                  <a:srgbClr val="000000"/>
                </a:solidFill>
              </a:rPr>
              <a:t>ведущие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ru-RU" sz="2400" dirty="0" smtClean="0">
                <a:solidFill>
                  <a:srgbClr val="000000"/>
                </a:solidFill>
              </a:rPr>
              <a:t>популярных </a:t>
            </a:r>
            <a:r>
              <a:rPr lang="ru-RU" sz="2400" dirty="0">
                <a:solidFill>
                  <a:srgbClr val="000000"/>
                </a:solidFill>
              </a:rPr>
              <a:t>телевизионных программ начинали в качестве корреспондентов на локальных и федеральных каналах. Карьеру в данной области способны построить пробивные и целеустремленные люди, готовые без преувеличения жить своей работой. Вершина карьерной лестницы телеведущего — пост генерального директора телеканала или телекомпании.</a:t>
            </a:r>
          </a:p>
          <a:p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40768"/>
            <a:ext cx="4320480" cy="2945782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Дополнительные особенности</a:t>
            </a:r>
            <a:r>
              <a:rPr lang="en-US" sz="3600" dirty="0" smtClean="0">
                <a:solidFill>
                  <a:srgbClr val="002060"/>
                </a:solidFill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688938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520940" cy="620688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2060"/>
                </a:solidFill>
              </a:rPr>
              <a:t>И</a:t>
            </a:r>
            <a:r>
              <a:rPr lang="ru-RU" sz="3200" dirty="0" smtClean="0">
                <a:solidFill>
                  <a:srgbClr val="002060"/>
                </a:solidFill>
              </a:rPr>
              <a:t>звестные телеведущие </a:t>
            </a:r>
            <a:r>
              <a:rPr lang="ru-RU" sz="3600" dirty="0" err="1" smtClean="0">
                <a:solidFill>
                  <a:srgbClr val="002060"/>
                </a:solidFill>
              </a:rPr>
              <a:t>рОссии</a:t>
            </a:r>
            <a:r>
              <a:rPr lang="en-US" sz="3200" dirty="0" smtClean="0">
                <a:solidFill>
                  <a:srgbClr val="002060"/>
                </a:solidFill>
              </a:rPr>
              <a:t>: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052736"/>
            <a:ext cx="3816424" cy="3143240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FF0000"/>
                </a:solidFill>
              </a:rPr>
              <a:t>Е</a:t>
            </a:r>
            <a:r>
              <a:rPr lang="ru-RU" sz="2400" b="1" dirty="0" err="1" smtClean="0">
                <a:solidFill>
                  <a:srgbClr val="FF0000"/>
                </a:solidFill>
              </a:rPr>
              <a:t>катери́на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Серге́евна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Андре́ева</a:t>
            </a:r>
            <a:r>
              <a:rPr lang="ru-RU" sz="2400" b="1" dirty="0" smtClean="0"/>
              <a:t>— </a:t>
            </a:r>
            <a:r>
              <a:rPr lang="ru-RU" sz="2400" b="1" dirty="0"/>
              <a:t>Ведущая информационной программы «Время» на Первом </a:t>
            </a:r>
            <a:r>
              <a:rPr lang="ru-RU" sz="2400" b="1" dirty="0" smtClean="0"/>
              <a:t>канале.</a:t>
            </a:r>
            <a:endParaRPr lang="ru-RU" sz="2400" b="1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149080"/>
            <a:ext cx="1800200" cy="2294983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0" y="1052736"/>
            <a:ext cx="4248472" cy="3096344"/>
          </a:xfrm>
        </p:spPr>
        <p:txBody>
          <a:bodyPr>
            <a:no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</a:rPr>
              <a:t>Андре́й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Никола́евич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Мала́хов</a:t>
            </a:r>
            <a:r>
              <a:rPr lang="ru-RU" sz="1800" b="1" dirty="0" smtClean="0"/>
              <a:t>— </a:t>
            </a:r>
            <a:r>
              <a:rPr lang="ru-RU" sz="1800" b="1" dirty="0"/>
              <a:t>российский тележурналист</a:t>
            </a:r>
            <a:r>
              <a:rPr lang="ru-RU" sz="1800" b="1" dirty="0" smtClean="0"/>
              <a:t>, </a:t>
            </a:r>
            <a:r>
              <a:rPr lang="ru-RU" sz="1800" b="1" dirty="0"/>
              <a:t>ведущий программ студии специальных проектов </a:t>
            </a:r>
            <a:r>
              <a:rPr lang="ru-RU" sz="1800" b="1" dirty="0" smtClean="0"/>
              <a:t>ОАО «Первый </a:t>
            </a:r>
            <a:r>
              <a:rPr lang="ru-RU" sz="1800" b="1" dirty="0"/>
              <a:t>канал</a:t>
            </a:r>
            <a:r>
              <a:rPr lang="ru-RU" sz="1800" b="1" dirty="0" smtClean="0"/>
              <a:t>», В </a:t>
            </a:r>
            <a:r>
              <a:rPr lang="ru-RU" sz="1800" b="1" dirty="0"/>
              <a:t>настоящее время ведёт телепередачи «Пусть говорят» и «Сегодня вечером».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221088"/>
            <a:ext cx="2819762" cy="2261984"/>
          </a:xfrm>
        </p:spPr>
      </p:pic>
    </p:spTree>
    <p:extLst>
      <p:ext uri="{BB962C8B-B14F-4D97-AF65-F5344CB8AC3E}">
        <p14:creationId xmlns:p14="http://schemas.microsoft.com/office/powerpoint/2010/main" val="19430916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Известные </a:t>
            </a:r>
            <a:r>
              <a:rPr lang="ru-RU" sz="3200" dirty="0">
                <a:solidFill>
                  <a:srgbClr val="002060"/>
                </a:solidFill>
              </a:rPr>
              <a:t>телеведущие </a:t>
            </a:r>
            <a:r>
              <a:rPr lang="ru-RU" sz="3600" dirty="0" err="1" smtClean="0">
                <a:solidFill>
                  <a:srgbClr val="002060"/>
                </a:solidFill>
              </a:rPr>
              <a:t>россии</a:t>
            </a:r>
            <a:r>
              <a:rPr lang="en-US" sz="3200" dirty="0">
                <a:solidFill>
                  <a:srgbClr val="002060"/>
                </a:solidFill>
              </a:rPr>
              <a:t>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908720"/>
            <a:ext cx="3461008" cy="2907784"/>
          </a:xfrm>
        </p:spPr>
        <p:txBody>
          <a:bodyPr>
            <a:normAutofit/>
          </a:bodyPr>
          <a:lstStyle/>
          <a:p>
            <a:r>
              <a:rPr lang="ru-RU" sz="2600" b="1" dirty="0" err="1">
                <a:solidFill>
                  <a:srgbClr val="FF0000"/>
                </a:solidFill>
              </a:rPr>
              <a:t>Ива́н</a:t>
            </a:r>
            <a:r>
              <a:rPr lang="ru-RU" sz="2600" b="1" dirty="0">
                <a:solidFill>
                  <a:srgbClr val="FF0000"/>
                </a:solidFill>
              </a:rPr>
              <a:t> </a:t>
            </a:r>
            <a:r>
              <a:rPr lang="ru-RU" sz="2600" b="1" dirty="0" err="1">
                <a:solidFill>
                  <a:srgbClr val="FF0000"/>
                </a:solidFill>
              </a:rPr>
              <a:t>Андре́евич</a:t>
            </a:r>
            <a:r>
              <a:rPr lang="ru-RU" sz="2600" b="1" dirty="0">
                <a:solidFill>
                  <a:srgbClr val="FF0000"/>
                </a:solidFill>
              </a:rPr>
              <a:t> </a:t>
            </a:r>
            <a:r>
              <a:rPr lang="ru-RU" sz="2600" b="1" dirty="0" err="1" smtClean="0">
                <a:solidFill>
                  <a:srgbClr val="FF0000"/>
                </a:solidFill>
              </a:rPr>
              <a:t>У́ргант</a:t>
            </a:r>
            <a:r>
              <a:rPr lang="ru-RU" sz="2000" dirty="0" smtClean="0"/>
              <a:t>— </a:t>
            </a:r>
            <a:r>
              <a:rPr lang="ru-RU" sz="2000" b="1" dirty="0"/>
              <a:t>российский теле- и радиоведущий</a:t>
            </a:r>
            <a:r>
              <a:rPr lang="ru-RU" sz="2400" b="1" dirty="0"/>
              <a:t>, </a:t>
            </a:r>
            <a:r>
              <a:rPr lang="ru-RU" sz="2000" b="1" dirty="0"/>
              <a:t>актёр, шоумен, музыкант, продюсер</a:t>
            </a:r>
            <a:r>
              <a:rPr lang="ru-RU" sz="2000" dirty="0"/>
              <a:t>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8024" y="908720"/>
            <a:ext cx="4048448" cy="2907784"/>
          </a:xfrm>
        </p:spPr>
        <p:txBody>
          <a:bodyPr>
            <a:normAutofit fontScale="77500" lnSpcReduction="20000"/>
          </a:bodyPr>
          <a:lstStyle/>
          <a:p>
            <a:r>
              <a:rPr lang="ru-RU" sz="3400" b="1" dirty="0" err="1">
                <a:solidFill>
                  <a:srgbClr val="FF0000"/>
                </a:solidFill>
              </a:rPr>
              <a:t>Дми́трий</a:t>
            </a:r>
            <a:r>
              <a:rPr lang="ru-RU" sz="3400" b="1" dirty="0">
                <a:solidFill>
                  <a:srgbClr val="FF0000"/>
                </a:solidFill>
              </a:rPr>
              <a:t> </a:t>
            </a:r>
            <a:r>
              <a:rPr lang="ru-RU" sz="3400" b="1" dirty="0" err="1">
                <a:solidFill>
                  <a:srgbClr val="FF0000"/>
                </a:solidFill>
              </a:rPr>
              <a:t>Дми́триевич</a:t>
            </a:r>
            <a:r>
              <a:rPr lang="ru-RU" sz="3400" b="1" dirty="0">
                <a:solidFill>
                  <a:srgbClr val="FF0000"/>
                </a:solidFill>
              </a:rPr>
              <a:t> </a:t>
            </a:r>
            <a:r>
              <a:rPr lang="ru-RU" sz="3400" b="1" dirty="0" err="1" smtClean="0">
                <a:solidFill>
                  <a:srgbClr val="FF0000"/>
                </a:solidFill>
              </a:rPr>
              <a:t>Бори́сов</a:t>
            </a:r>
            <a:r>
              <a:rPr lang="ru-RU" sz="3400" b="1" dirty="0">
                <a:solidFill>
                  <a:srgbClr val="FF0000"/>
                </a:solidFill>
              </a:rPr>
              <a:t> </a:t>
            </a:r>
            <a:r>
              <a:rPr lang="ru-RU" sz="2400" b="1" dirty="0" smtClean="0"/>
              <a:t>-</a:t>
            </a:r>
          </a:p>
          <a:p>
            <a:r>
              <a:rPr lang="ru-RU" sz="2600" b="1" dirty="0" smtClean="0"/>
              <a:t>телеведущий </a:t>
            </a:r>
            <a:r>
              <a:rPr lang="ru-RU" sz="2600" b="1" dirty="0"/>
              <a:t>Первого канала, радиоведущий «Эха Москвы</a:t>
            </a:r>
            <a:r>
              <a:rPr lang="ru-RU" sz="2600" b="1" dirty="0" smtClean="0"/>
              <a:t>»,, </a:t>
            </a:r>
            <a:r>
              <a:rPr lang="ru-RU" sz="2600" b="1" dirty="0"/>
              <a:t>генеральный продюсер компании «Первый канал</a:t>
            </a:r>
            <a:r>
              <a:rPr lang="ru-RU" sz="2600" b="1" dirty="0" smtClean="0"/>
              <a:t>.</a:t>
            </a:r>
            <a:endParaRPr lang="ru-RU" sz="2600" b="1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861048"/>
            <a:ext cx="2085970" cy="2564904"/>
          </a:xfrm>
        </p:spPr>
      </p:pic>
      <p:pic>
        <p:nvPicPr>
          <p:cNvPr id="15" name="Объект 1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933056"/>
            <a:ext cx="2880320" cy="2204864"/>
          </a:xfrm>
        </p:spPr>
      </p:pic>
    </p:spTree>
    <p:extLst>
      <p:ext uri="{BB962C8B-B14F-4D97-AF65-F5344CB8AC3E}">
        <p14:creationId xmlns:p14="http://schemas.microsoft.com/office/powerpoint/2010/main" val="1669524579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27584" y="476672"/>
            <a:ext cx="7520940" cy="548640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Лучшие </a:t>
            </a:r>
            <a:r>
              <a:rPr lang="ru-RU" sz="3600" dirty="0" smtClean="0">
                <a:solidFill>
                  <a:srgbClr val="002060"/>
                </a:solidFill>
              </a:rPr>
              <a:t>вузы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России </a:t>
            </a:r>
            <a:r>
              <a:rPr lang="ru-RU" sz="3600" dirty="0">
                <a:solidFill>
                  <a:srgbClr val="002060"/>
                </a:solidFill>
              </a:rPr>
              <a:t>для поступления на телеведущего</a:t>
            </a:r>
            <a:r>
              <a:rPr lang="en-US" sz="3600" dirty="0">
                <a:solidFill>
                  <a:srgbClr val="002060"/>
                </a:solidFill>
              </a:rPr>
              <a:t>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971600" y="1340768"/>
            <a:ext cx="7520940" cy="3816424"/>
          </a:xfrm>
        </p:spPr>
        <p:txBody>
          <a:bodyPr>
            <a:normAutofit lnSpcReduction="10000"/>
          </a:bodyPr>
          <a:lstStyle/>
          <a:p>
            <a:pPr lvl="0">
              <a:buFont typeface="Arial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/>
              </a:rPr>
              <a:t>Московский государственный университет им. М.В. Ломоносова;</a:t>
            </a:r>
            <a:endParaRPr lang="ru-RU" sz="2400" dirty="0">
              <a:solidFill>
                <a:srgbClr val="000000"/>
              </a:solidFill>
            </a:endParaRPr>
          </a:p>
          <a:p>
            <a:pPr lvl="0">
              <a:buFont typeface="Arial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/>
              </a:rPr>
              <a:t>Гуманитарный институт телевидения и радиовещания им. М.А. </a:t>
            </a:r>
            <a:r>
              <a:rPr lang="ru-RU" sz="2400" dirty="0" err="1">
                <a:solidFill>
                  <a:srgbClr val="000000"/>
                </a:solidFill>
                <a:latin typeface="Arial"/>
              </a:rPr>
              <a:t>Литовчина</a:t>
            </a:r>
            <a:r>
              <a:rPr lang="ru-RU" sz="2400" dirty="0">
                <a:solidFill>
                  <a:srgbClr val="000000"/>
                </a:solidFill>
                <a:latin typeface="Arial"/>
              </a:rPr>
              <a:t>;</a:t>
            </a:r>
            <a:endParaRPr lang="ru-RU" sz="2400" dirty="0">
              <a:solidFill>
                <a:srgbClr val="000000"/>
              </a:solidFill>
            </a:endParaRPr>
          </a:p>
          <a:p>
            <a:pPr lvl="0">
              <a:buFont typeface="Arial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/>
              </a:rPr>
              <a:t>Санкт-Петербургский государственный университет кино и телевидения;</a:t>
            </a:r>
            <a:endParaRPr lang="ru-RU" sz="2400" dirty="0">
              <a:solidFill>
                <a:srgbClr val="000000"/>
              </a:solidFill>
            </a:endParaRPr>
          </a:p>
          <a:p>
            <a:pPr lvl="0">
              <a:buFont typeface="Arial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/>
              </a:rPr>
              <a:t>Челябинская государственная академия культуры и искусств;</a:t>
            </a:r>
            <a:endParaRPr lang="ru-RU" sz="2400" dirty="0">
              <a:solidFill>
                <a:srgbClr val="000000"/>
              </a:solidFill>
            </a:endParaRPr>
          </a:p>
          <a:p>
            <a:pPr lvl="0">
              <a:buFont typeface="Arial"/>
              <a:buChar char="•"/>
            </a:pPr>
            <a:r>
              <a:rPr lang="ru-RU" sz="2400" dirty="0">
                <a:solidFill>
                  <a:srgbClr val="000000"/>
                </a:solidFill>
                <a:latin typeface="Arial"/>
              </a:rPr>
              <a:t>Московский институт телевидения и радиовещания "Останкино".</a:t>
            </a:r>
            <a:endParaRPr lang="ru-RU" sz="2400" dirty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5970438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4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613962554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Я хочу стать телеведущей.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343900" cy="3888432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 smtClean="0"/>
              <a:t>                     Описание профессии</a:t>
            </a:r>
          </a:p>
          <a:p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         Телеведущий </a:t>
            </a:r>
            <a:r>
              <a:rPr lang="ru-RU" sz="2800" dirty="0"/>
              <a:t>специализируется на осуществлении комплекса мероприятий по организации </a:t>
            </a:r>
            <a:r>
              <a:rPr lang="ru-RU" sz="2400" dirty="0"/>
              <a:t>телевизионных</a:t>
            </a:r>
            <a:r>
              <a:rPr lang="ru-RU" sz="2800" dirty="0"/>
              <a:t> передач как до их выхода в эфир, так и во время прямого эфира. Как правило, ведущие работают в определенных тематических рамках — новостные, общественно-политические, развлекательные, спортивные и другие программы. В зависимости от этого телеведущий либо информирует зрителей, либо организует дискуссию, предусматривающую аналитику события или ряда событий.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401286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51520" y="1556792"/>
            <a:ext cx="4680520" cy="2736304"/>
          </a:xfrm>
        </p:spPr>
        <p:txBody>
          <a:bodyPr>
            <a:noAutofit/>
          </a:bodyPr>
          <a:lstStyle/>
          <a:p>
            <a:r>
              <a:rPr lang="ru-RU" sz="2000" dirty="0" smtClean="0"/>
              <a:t>            Профессия </a:t>
            </a:r>
            <a:r>
              <a:rPr lang="ru-RU" sz="2000" dirty="0"/>
              <a:t>телеведущего возникла в 30-е годы ХХ века, когда в мире начались регулярные телепередачи. Обладатели первых телевизионных приемников считали настоящими кумирами ведущих, которые передавали с экрана прогнозы погоды, сообщали о новостях внешней и внутренней политики. Каждый из этих людей был индивидуальностью, они становились для многих как бы членами семьи, их знали все и все им доверяли. </a:t>
            </a:r>
          </a:p>
          <a:p>
            <a:endParaRPr lang="ru-RU" sz="20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520940" cy="947504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Как возникла и развивалась профессия.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72816"/>
            <a:ext cx="3816424" cy="2799958"/>
          </a:xfrm>
        </p:spPr>
      </p:pic>
    </p:spTree>
    <p:extLst>
      <p:ext uri="{BB962C8B-B14F-4D97-AF65-F5344CB8AC3E}">
        <p14:creationId xmlns:p14="http://schemas.microsoft.com/office/powerpoint/2010/main" val="2754210444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В</a:t>
            </a:r>
            <a:r>
              <a:rPr lang="ru-RU" sz="3600" dirty="0" smtClean="0">
                <a:solidFill>
                  <a:srgbClr val="002060"/>
                </a:solidFill>
              </a:rPr>
              <a:t>иды д</a:t>
            </a:r>
            <a:r>
              <a:rPr lang="ru-RU" sz="3600" dirty="0">
                <a:solidFill>
                  <a:srgbClr val="002060"/>
                </a:solidFill>
              </a:rPr>
              <a:t>е</a:t>
            </a:r>
            <a:r>
              <a:rPr lang="ru-RU" sz="3600" dirty="0" smtClean="0">
                <a:solidFill>
                  <a:srgbClr val="002060"/>
                </a:solidFill>
              </a:rPr>
              <a:t>ятельности</a:t>
            </a:r>
            <a:r>
              <a:rPr lang="en-US" sz="3600" dirty="0" smtClean="0">
                <a:solidFill>
                  <a:srgbClr val="002060"/>
                </a:solidFill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24744"/>
            <a:ext cx="7520940" cy="3960440"/>
          </a:xfrm>
        </p:spPr>
        <p:txBody>
          <a:bodyPr>
            <a:noAutofit/>
          </a:bodyPr>
          <a:lstStyle/>
          <a:p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  <a:p>
            <a:pPr>
              <a:buFont typeface="Arial"/>
              <a:buChar char="•"/>
            </a:pPr>
            <a:r>
              <a:rPr lang="ru-RU" sz="2000" dirty="0" smtClean="0"/>
              <a:t>решение </a:t>
            </a:r>
            <a:r>
              <a:rPr lang="ru-RU" sz="2000" dirty="0"/>
              <a:t>организационных вопросов(помощники, </a:t>
            </a:r>
            <a:r>
              <a:rPr lang="ru-RU" sz="2000" dirty="0" err="1"/>
              <a:t>соведущие</a:t>
            </a:r>
            <a:r>
              <a:rPr lang="ru-RU" sz="2000" dirty="0"/>
              <a:t>, гости, массовка, корреспонденты и т.д.);</a:t>
            </a:r>
          </a:p>
          <a:p>
            <a:pPr>
              <a:buFont typeface="Arial"/>
              <a:buChar char="•"/>
            </a:pPr>
            <a:r>
              <a:rPr lang="ru-RU" sz="2000" dirty="0" smtClean="0"/>
              <a:t>проведение </a:t>
            </a:r>
            <a:r>
              <a:rPr lang="ru-RU" sz="2000" dirty="0"/>
              <a:t>телепередач;</a:t>
            </a:r>
          </a:p>
          <a:p>
            <a:pPr>
              <a:buFont typeface="Arial"/>
              <a:buChar char="•"/>
            </a:pPr>
            <a:r>
              <a:rPr lang="ru-RU" sz="2000" dirty="0" smtClean="0"/>
              <a:t>участие </a:t>
            </a:r>
            <a:r>
              <a:rPr lang="ru-RU" sz="2000" dirty="0"/>
              <a:t>в </a:t>
            </a:r>
            <a:r>
              <a:rPr lang="ru-RU" sz="2000" dirty="0" err="1"/>
              <a:t>монтажировании</a:t>
            </a:r>
            <a:r>
              <a:rPr lang="ru-RU" sz="2000" dirty="0"/>
              <a:t> в качестве </a:t>
            </a:r>
            <a:r>
              <a:rPr lang="ru-RU" sz="2000" dirty="0" smtClean="0"/>
              <a:t>оценщика;</a:t>
            </a:r>
            <a:endParaRPr lang="ru-RU" sz="2000" dirty="0"/>
          </a:p>
          <a:p>
            <a:pPr>
              <a:buFont typeface="Arial"/>
              <a:buChar char="•"/>
            </a:pPr>
            <a:r>
              <a:rPr lang="ru-RU" sz="2000" dirty="0" smtClean="0"/>
              <a:t>разработка (участие в разработке) тематического плана программы;</a:t>
            </a:r>
          </a:p>
          <a:p>
            <a:endParaRPr lang="ru-RU" sz="2000" dirty="0"/>
          </a:p>
          <a:p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  <a:p>
            <a:pPr marL="0" indent="0"/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29900810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pPr>
              <a:buFont typeface="Arial"/>
              <a:buChar char="•"/>
            </a:pPr>
            <a:r>
              <a:rPr lang="ru-RU" sz="2000" dirty="0" smtClean="0"/>
              <a:t>телеканалы</a:t>
            </a:r>
            <a:r>
              <a:rPr lang="ru-RU" sz="2000" dirty="0"/>
              <a:t>;</a:t>
            </a:r>
          </a:p>
          <a:p>
            <a:pPr>
              <a:buFont typeface="Arial"/>
              <a:buChar char="•"/>
            </a:pPr>
            <a:r>
              <a:rPr lang="ru-RU" sz="2000" dirty="0" smtClean="0"/>
              <a:t>телерадиовещательные </a:t>
            </a:r>
            <a:r>
              <a:rPr lang="ru-RU" sz="2000" dirty="0"/>
              <a:t>компании;</a:t>
            </a:r>
          </a:p>
          <a:p>
            <a:pPr>
              <a:buFont typeface="Arial"/>
              <a:buChar char="•"/>
            </a:pPr>
            <a:r>
              <a:rPr lang="ru-RU" sz="2000" dirty="0" smtClean="0"/>
              <a:t>продюсерские центры.</a:t>
            </a:r>
            <a:endParaRPr lang="ru-RU" sz="2000" dirty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08720"/>
            <a:ext cx="4032448" cy="3888432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002060"/>
                </a:solidFill>
              </a:rPr>
              <a:t>Места работы</a:t>
            </a:r>
            <a:r>
              <a:rPr lang="en-US" sz="3600" dirty="0" smtClean="0">
                <a:solidFill>
                  <a:srgbClr val="002060"/>
                </a:solidFill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279287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539552" y="1484784"/>
            <a:ext cx="4402822" cy="3528392"/>
          </a:xfrm>
        </p:spPr>
        <p:txBody>
          <a:bodyPr>
            <a:noAutofit/>
          </a:bodyPr>
          <a:lstStyle/>
          <a:p>
            <a:r>
              <a:rPr lang="ru-RU" sz="2000" dirty="0" smtClean="0"/>
              <a:t>              Лицом </a:t>
            </a:r>
            <a:r>
              <a:rPr lang="ru-RU" sz="2000" dirty="0"/>
              <a:t>любого телеканала, новостного или развлекательного, всегда являлся ведущий, а не директор и не режиссеры. Кто бы ни придумал идею передачи, кто бы ни написал ее сценарий, дает передаче жизнь тоже ведущий. Поэтому от ведущего во многом зависит популярность не только конкретной программы, но и канала. </a:t>
            </a:r>
          </a:p>
          <a:p>
            <a:endParaRPr lang="ru-RU" sz="2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052736"/>
            <a:ext cx="3292194" cy="4039109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002060"/>
                </a:solidFill>
              </a:rPr>
              <a:t>Значение и социальный статус профессии.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023640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611560" y="908720"/>
            <a:ext cx="4608512" cy="3496440"/>
          </a:xfrm>
        </p:spPr>
        <p:txBody>
          <a:bodyPr>
            <a:normAutofit fontScale="2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ru-RU" sz="8000" dirty="0" smtClean="0">
                <a:latin typeface="Arial"/>
              </a:rPr>
              <a:t>ответственность</a:t>
            </a:r>
            <a:r>
              <a:rPr lang="ru-RU" sz="8000" dirty="0">
                <a:latin typeface="Arial"/>
              </a:rPr>
              <a:t>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 smtClean="0">
                <a:latin typeface="Arial"/>
              </a:rPr>
              <a:t>внятная </a:t>
            </a:r>
            <a:r>
              <a:rPr lang="ru-RU" sz="8000" dirty="0">
                <a:latin typeface="Arial"/>
              </a:rPr>
              <a:t>речь;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>
                <a:latin typeface="Arial"/>
              </a:rPr>
              <a:t>креативность;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>
                <a:latin typeface="Arial"/>
              </a:rPr>
              <a:t>инициативность;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>
                <a:latin typeface="Arial"/>
              </a:rPr>
              <a:t>сообразительность;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 smtClean="0">
                <a:latin typeface="Arial"/>
              </a:rPr>
              <a:t>опрятность</a:t>
            </a:r>
            <a:r>
              <a:rPr lang="ru-RU" sz="8000" dirty="0">
                <a:latin typeface="Arial"/>
              </a:rPr>
              <a:t>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>
                <a:latin typeface="Arial"/>
              </a:rPr>
              <a:t>целеустремленность;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>
                <a:latin typeface="Arial"/>
              </a:rPr>
              <a:t>безупречное владение русским литературным языком;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>
                <a:latin typeface="Arial"/>
              </a:rPr>
              <a:t>богатый словарный запас;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 smtClean="0">
                <a:latin typeface="Arial"/>
              </a:rPr>
              <a:t>способность </a:t>
            </a:r>
            <a:r>
              <a:rPr lang="ru-RU" sz="8000" dirty="0">
                <a:latin typeface="Arial"/>
              </a:rPr>
              <a:t>работать в команде;</a:t>
            </a:r>
            <a:endParaRPr lang="ru-RU" sz="8000" dirty="0"/>
          </a:p>
          <a:p>
            <a:pPr>
              <a:buFont typeface="Arial"/>
              <a:buChar char="•"/>
            </a:pPr>
            <a:r>
              <a:rPr lang="ru-RU" sz="8000" dirty="0">
                <a:latin typeface="Arial"/>
              </a:rPr>
              <a:t>внимательность.</a:t>
            </a:r>
            <a:endParaRPr lang="ru-RU" sz="8000" dirty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980728"/>
            <a:ext cx="3357397" cy="2926526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520940" cy="576064"/>
          </a:xfrm>
        </p:spPr>
        <p:txBody>
          <a:bodyPr/>
          <a:lstStyle/>
          <a:p>
            <a:pPr marL="342900" lvl="0" indent="-342900" algn="ctr">
              <a:spcBef>
                <a:spcPts val="800"/>
              </a:spcBef>
            </a:pPr>
            <a:r>
              <a:rPr lang="ru-RU" sz="3600" b="1" cap="none" dirty="0" smtClean="0">
                <a:solidFill>
                  <a:srgbClr val="002060"/>
                </a:solidFill>
                <a:latin typeface="Franklin Gothic Book"/>
                <a:ea typeface="+mn-ea"/>
                <a:cs typeface="+mn-cs"/>
              </a:rPr>
              <a:t>Нужные качества</a:t>
            </a:r>
            <a:r>
              <a:rPr lang="en-US" sz="3600" b="1" cap="none" dirty="0" smtClean="0">
                <a:solidFill>
                  <a:srgbClr val="002060"/>
                </a:solidFill>
                <a:latin typeface="Franklin Gothic Book"/>
                <a:ea typeface="+mn-ea"/>
                <a:cs typeface="+mn-cs"/>
              </a:rPr>
              <a:t>:</a:t>
            </a:r>
            <a:r>
              <a:rPr lang="ru-RU" sz="3600" b="1" cap="none" dirty="0" smtClean="0">
                <a:solidFill>
                  <a:srgbClr val="002060"/>
                </a:solidFill>
                <a:latin typeface="Franklin Gothic Book"/>
                <a:ea typeface="+mn-ea"/>
                <a:cs typeface="+mn-cs"/>
              </a:rPr>
              <a:t> </a:t>
            </a:r>
            <a:r>
              <a:rPr lang="ru-RU" sz="3600" b="1" cap="none" dirty="0">
                <a:solidFill>
                  <a:srgbClr val="000000"/>
                </a:solidFill>
                <a:latin typeface="Franklin Gothic Book"/>
                <a:ea typeface="+mn-ea"/>
                <a:cs typeface="+mn-cs"/>
              </a:rPr>
              <a:t/>
            </a:r>
            <a:br>
              <a:rPr lang="ru-RU" sz="3600" b="1" cap="none" dirty="0">
                <a:solidFill>
                  <a:srgbClr val="000000"/>
                </a:solidFill>
                <a:latin typeface="Franklin Gothic Book"/>
                <a:ea typeface="+mn-ea"/>
                <a:cs typeface="+mn-cs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25717272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755576" y="908720"/>
            <a:ext cx="4464496" cy="407250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          Явные </a:t>
            </a:r>
            <a:r>
              <a:rPr lang="ru-RU" sz="2400" dirty="0"/>
              <a:t>отклонения в здоровье, особенно те, которые отражаются на внешнем виде и физической выносливости. Частые ангины. Низкий интеллект. Дефекты речи. Для телеведущего - явные дефекты внешности.</a:t>
            </a:r>
          </a:p>
          <a:p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836712"/>
            <a:ext cx="3035660" cy="4176464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 algn="ctr">
              <a:spcBef>
                <a:spcPts val="800"/>
              </a:spcBef>
            </a:pPr>
            <a:r>
              <a:rPr lang="ru-RU" sz="3600" b="1" cap="none" dirty="0">
                <a:solidFill>
                  <a:srgbClr val="002060"/>
                </a:solidFill>
                <a:latin typeface="Franklin Gothic Book"/>
                <a:ea typeface="+mn-ea"/>
                <a:cs typeface="+mn-cs"/>
              </a:rPr>
              <a:t>Медицинские </a:t>
            </a:r>
            <a:r>
              <a:rPr lang="ru-RU" sz="3600" b="1" cap="none" dirty="0" smtClean="0">
                <a:solidFill>
                  <a:srgbClr val="002060"/>
                </a:solidFill>
                <a:latin typeface="Franklin Gothic Book"/>
                <a:ea typeface="+mn-ea"/>
                <a:cs typeface="+mn-cs"/>
              </a:rPr>
              <a:t>ограничения.</a:t>
            </a:r>
            <a:r>
              <a:rPr lang="ru-RU" sz="2000" b="1" cap="none" dirty="0">
                <a:solidFill>
                  <a:srgbClr val="000000"/>
                </a:solidFill>
                <a:latin typeface="Franklin Gothic Book"/>
                <a:ea typeface="+mn-ea"/>
                <a:cs typeface="+mn-cs"/>
              </a:rPr>
              <a:t/>
            </a:r>
            <a:br>
              <a:rPr lang="ru-RU" sz="2000" b="1" cap="none" dirty="0">
                <a:solidFill>
                  <a:srgbClr val="000000"/>
                </a:solidFill>
                <a:latin typeface="Franklin Gothic Book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1262875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107504" y="1052736"/>
            <a:ext cx="3960440" cy="3712464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pPr>
              <a:buFont typeface="Arial"/>
              <a:buChar char="•"/>
            </a:pPr>
            <a:r>
              <a:rPr lang="ru-RU" sz="2900" dirty="0" smtClean="0"/>
              <a:t>наличие </a:t>
            </a:r>
            <a:r>
              <a:rPr lang="ru-RU" sz="2900" dirty="0"/>
              <a:t>журналистского либо </a:t>
            </a:r>
            <a:r>
              <a:rPr lang="ru-RU" sz="2900" dirty="0" smtClean="0"/>
              <a:t>театрального образования</a:t>
            </a:r>
            <a:r>
              <a:rPr lang="ru-RU" sz="2900" dirty="0"/>
              <a:t>;</a:t>
            </a:r>
          </a:p>
          <a:p>
            <a:pPr>
              <a:buFont typeface="Arial"/>
              <a:buChar char="•"/>
            </a:pPr>
            <a:r>
              <a:rPr lang="ru-RU" sz="2900" dirty="0" err="1" smtClean="0"/>
              <a:t>телегеничность</a:t>
            </a:r>
            <a:r>
              <a:rPr lang="ru-RU" sz="2900" dirty="0"/>
              <a:t>, умение работать на камеру;</a:t>
            </a:r>
          </a:p>
          <a:p>
            <a:pPr>
              <a:buFont typeface="Arial"/>
              <a:buChar char="•"/>
            </a:pPr>
            <a:r>
              <a:rPr lang="ru-RU" sz="2900" dirty="0" smtClean="0"/>
              <a:t>широкий </a:t>
            </a:r>
            <a:r>
              <a:rPr lang="ru-RU" sz="2900" dirty="0"/>
              <a:t>кругозор, мониторинг актуальных общественно значимых </a:t>
            </a:r>
            <a:r>
              <a:rPr lang="ru-RU" sz="2900" dirty="0" smtClean="0"/>
              <a:t>событий</a:t>
            </a:r>
            <a:r>
              <a:rPr lang="en-US" sz="2900" dirty="0"/>
              <a:t>.</a:t>
            </a:r>
            <a:endParaRPr lang="ru-RU" sz="2900" dirty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340768"/>
            <a:ext cx="4911972" cy="3600400"/>
          </a:xfr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Профессиональные навыки</a:t>
            </a:r>
            <a:r>
              <a:rPr lang="en-US" sz="3600" dirty="0" smtClean="0">
                <a:solidFill>
                  <a:srgbClr val="002060"/>
                </a:solidFill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61149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446</TotalTime>
  <Words>608</Words>
  <Application>Microsoft Office PowerPoint</Application>
  <PresentationFormat>Экран (4:3)</PresentationFormat>
  <Paragraphs>68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Franklin Gothic Book</vt:lpstr>
      <vt:lpstr>Franklin Gothic Medium</vt:lpstr>
      <vt:lpstr>Tunga</vt:lpstr>
      <vt:lpstr>Wingdings</vt:lpstr>
      <vt:lpstr>Углы</vt:lpstr>
      <vt:lpstr>Презентация   “Моя будущая профессия”.</vt:lpstr>
      <vt:lpstr>Я хочу стать телеведущей.</vt:lpstr>
      <vt:lpstr>Как возникла и развивалась профессия.</vt:lpstr>
      <vt:lpstr>Виды деятельности:</vt:lpstr>
      <vt:lpstr>Места работы:</vt:lpstr>
      <vt:lpstr>Значение и социальный статус профессии.</vt:lpstr>
      <vt:lpstr>Нужные качества:  </vt:lpstr>
      <vt:lpstr>Медицинские ограничения. </vt:lpstr>
      <vt:lpstr>Профессиональные навыки:</vt:lpstr>
      <vt:lpstr>Плюсы и минусы профессии:</vt:lpstr>
      <vt:lpstr>Дополнительные особенности:</vt:lpstr>
      <vt:lpstr>Известные телеведущие рОссии:</vt:lpstr>
      <vt:lpstr>Известные телеведущие россии:</vt:lpstr>
      <vt:lpstr>Лучшие вузы России для поступления на телеведущего: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  “Моя будущая профессия”</dc:title>
  <dc:creator>Admin</dc:creator>
  <cp:lastModifiedBy>ДС 355</cp:lastModifiedBy>
  <cp:revision>48</cp:revision>
  <dcterms:created xsi:type="dcterms:W3CDTF">2017-02-05T06:35:38Z</dcterms:created>
  <dcterms:modified xsi:type="dcterms:W3CDTF">2025-09-12T04:53:34Z</dcterms:modified>
</cp:coreProperties>
</file>